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570" r:id="rId2"/>
    <p:sldId id="565" r:id="rId3"/>
    <p:sldId id="571" r:id="rId4"/>
    <p:sldId id="566" r:id="rId5"/>
    <p:sldId id="257" r:id="rId6"/>
    <p:sldId id="572" r:id="rId7"/>
    <p:sldId id="260" r:id="rId8"/>
    <p:sldId id="261" r:id="rId9"/>
    <p:sldId id="536" r:id="rId10"/>
    <p:sldId id="537" r:id="rId11"/>
    <p:sldId id="538" r:id="rId12"/>
    <p:sldId id="540" r:id="rId13"/>
    <p:sldId id="541" r:id="rId14"/>
    <p:sldId id="545" r:id="rId15"/>
    <p:sldId id="543" r:id="rId16"/>
    <p:sldId id="567" r:id="rId17"/>
    <p:sldId id="568" r:id="rId18"/>
    <p:sldId id="562" r:id="rId19"/>
    <p:sldId id="259" r:id="rId20"/>
    <p:sldId id="553" r:id="rId21"/>
    <p:sldId id="552" r:id="rId22"/>
    <p:sldId id="554" r:id="rId23"/>
    <p:sldId id="298" r:id="rId24"/>
    <p:sldId id="432" r:id="rId25"/>
    <p:sldId id="323" r:id="rId26"/>
    <p:sldId id="557" r:id="rId27"/>
    <p:sldId id="500" r:id="rId28"/>
    <p:sldId id="316" r:id="rId29"/>
    <p:sldId id="555" r:id="rId30"/>
    <p:sldId id="558" r:id="rId31"/>
    <p:sldId id="559" r:id="rId32"/>
    <p:sldId id="560" r:id="rId33"/>
  </p:sldIdLst>
  <p:sldSz cx="9144000" cy="6858000" type="screen4x3"/>
  <p:notesSz cx="6799263" cy="99298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7B02B9-CFC9-4A49-8055-3C58B380195B}" v="15" dt="2026-05-07T15:45:23.8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87941" autoAdjust="0"/>
  </p:normalViewPr>
  <p:slideViewPr>
    <p:cSldViewPr snapToGrid="0"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uldoon" userId="acbc552c-d7b9-4617-953b-84176721f633" providerId="ADAL" clId="{BAD80A1C-4DCD-4195-8F34-83EFDC830553}"/>
    <pc:docChg chg="custSel addSld delSld modSld">
      <pc:chgData name="L Muldoon" userId="acbc552c-d7b9-4617-953b-84176721f633" providerId="ADAL" clId="{BAD80A1C-4DCD-4195-8F34-83EFDC830553}" dt="2026-05-07T16:04:04.968" v="734" actId="20577"/>
      <pc:docMkLst>
        <pc:docMk/>
      </pc:docMkLst>
      <pc:sldChg chg="modSp">
        <pc:chgData name="L Muldoon" userId="acbc552c-d7b9-4617-953b-84176721f633" providerId="ADAL" clId="{BAD80A1C-4DCD-4195-8F34-83EFDC830553}" dt="2026-05-06T14:54:01.235" v="249" actId="1076"/>
        <pc:sldMkLst>
          <pc:docMk/>
          <pc:sldMk cId="1674042311" sldId="257"/>
        </pc:sldMkLst>
        <pc:picChg chg="mod">
          <ac:chgData name="L Muldoon" userId="acbc552c-d7b9-4617-953b-84176721f633" providerId="ADAL" clId="{BAD80A1C-4DCD-4195-8F34-83EFDC830553}" dt="2026-05-06T14:54:01.235" v="249" actId="1076"/>
          <ac:picMkLst>
            <pc:docMk/>
            <pc:sldMk cId="1674042311" sldId="257"/>
            <ac:picMk id="3" creationId="{799B8B46-21C7-47FA-B51B-DEBFE77FEAB0}"/>
          </ac:picMkLst>
        </pc:picChg>
      </pc:sldChg>
      <pc:sldChg chg="modSp mod">
        <pc:chgData name="L Muldoon" userId="acbc552c-d7b9-4617-953b-84176721f633" providerId="ADAL" clId="{BAD80A1C-4DCD-4195-8F34-83EFDC830553}" dt="2026-05-07T15:45:23.808" v="702" actId="2711"/>
        <pc:sldMkLst>
          <pc:docMk/>
          <pc:sldMk cId="2977353692" sldId="259"/>
        </pc:sldMkLst>
        <pc:spChg chg="mod">
          <ac:chgData name="L Muldoon" userId="acbc552c-d7b9-4617-953b-84176721f633" providerId="ADAL" clId="{BAD80A1C-4DCD-4195-8F34-83EFDC830553}" dt="2026-05-07T15:45:18.874" v="701" actId="2711"/>
          <ac:spMkLst>
            <pc:docMk/>
            <pc:sldMk cId="2977353692" sldId="259"/>
            <ac:spMk id="6146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7T15:45:23.808" v="702" actId="2711"/>
          <ac:spMkLst>
            <pc:docMk/>
            <pc:sldMk cId="2977353692" sldId="259"/>
            <ac:spMk id="6147" creationId="{00000000-0000-0000-0000-000000000000}"/>
          </ac:spMkLst>
        </pc:spChg>
      </pc:sldChg>
      <pc:sldChg chg="modSp">
        <pc:chgData name="L Muldoon" userId="acbc552c-d7b9-4617-953b-84176721f633" providerId="ADAL" clId="{BAD80A1C-4DCD-4195-8F34-83EFDC830553}" dt="2026-05-06T14:43:45.158" v="38" actId="1076"/>
        <pc:sldMkLst>
          <pc:docMk/>
          <pc:sldMk cId="1421554952" sldId="260"/>
        </pc:sldMkLst>
        <pc:spChg chg="mod">
          <ac:chgData name="L Muldoon" userId="acbc552c-d7b9-4617-953b-84176721f633" providerId="ADAL" clId="{BAD80A1C-4DCD-4195-8F34-83EFDC830553}" dt="2026-05-06T14:43:45.158" v="38" actId="1076"/>
          <ac:spMkLst>
            <pc:docMk/>
            <pc:sldMk cId="1421554952" sldId="260"/>
            <ac:spMk id="8195" creationId="{00000000-0000-0000-0000-000000000000}"/>
          </ac:spMkLst>
        </pc:spChg>
      </pc:sldChg>
      <pc:sldChg chg="modNotesTx">
        <pc:chgData name="L Muldoon" userId="acbc552c-d7b9-4617-953b-84176721f633" providerId="ADAL" clId="{BAD80A1C-4DCD-4195-8F34-83EFDC830553}" dt="2026-05-06T14:48:36.601" v="47" actId="20577"/>
        <pc:sldMkLst>
          <pc:docMk/>
          <pc:sldMk cId="3333584210" sldId="298"/>
        </pc:sldMkLst>
      </pc:sldChg>
      <pc:sldChg chg="modNotesTx">
        <pc:chgData name="L Muldoon" userId="acbc552c-d7b9-4617-953b-84176721f633" providerId="ADAL" clId="{BAD80A1C-4DCD-4195-8F34-83EFDC830553}" dt="2026-05-06T14:51:14.083" v="247" actId="20577"/>
        <pc:sldMkLst>
          <pc:docMk/>
          <pc:sldMk cId="729942939" sldId="316"/>
        </pc:sldMkLst>
      </pc:sldChg>
      <pc:sldChg chg="del">
        <pc:chgData name="L Muldoon" userId="acbc552c-d7b9-4617-953b-84176721f633" providerId="ADAL" clId="{BAD80A1C-4DCD-4195-8F34-83EFDC830553}" dt="2026-05-06T14:49:27.747" v="48" actId="2696"/>
        <pc:sldMkLst>
          <pc:docMk/>
          <pc:sldMk cId="884701862" sldId="527"/>
        </pc:sldMkLst>
      </pc:sldChg>
      <pc:sldChg chg="modSp mod">
        <pc:chgData name="L Muldoon" userId="acbc552c-d7b9-4617-953b-84176721f633" providerId="ADAL" clId="{BAD80A1C-4DCD-4195-8F34-83EFDC830553}" dt="2026-05-07T15:40:37.366" v="667" actId="2711"/>
        <pc:sldMkLst>
          <pc:docMk/>
          <pc:sldMk cId="3416052397" sldId="537"/>
        </pc:sldMkLst>
        <pc:spChg chg="mod">
          <ac:chgData name="L Muldoon" userId="acbc552c-d7b9-4617-953b-84176721f633" providerId="ADAL" clId="{BAD80A1C-4DCD-4195-8F34-83EFDC830553}" dt="2026-05-07T15:40:37.366" v="667" actId="2711"/>
          <ac:spMkLst>
            <pc:docMk/>
            <pc:sldMk cId="3416052397" sldId="537"/>
            <ac:spMk id="2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7T15:40:15.719" v="666" actId="1076"/>
          <ac:spMkLst>
            <pc:docMk/>
            <pc:sldMk cId="3416052397" sldId="537"/>
            <ac:spMk id="3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1:03.003" v="671" actId="1076"/>
        <pc:sldMkLst>
          <pc:docMk/>
          <pc:sldMk cId="682972646" sldId="538"/>
        </pc:sldMkLst>
        <pc:spChg chg="mod">
          <ac:chgData name="L Muldoon" userId="acbc552c-d7b9-4617-953b-84176721f633" providerId="ADAL" clId="{BAD80A1C-4DCD-4195-8F34-83EFDC830553}" dt="2026-05-07T15:41:03.003" v="671" actId="1076"/>
          <ac:spMkLst>
            <pc:docMk/>
            <pc:sldMk cId="682972646" sldId="538"/>
            <ac:spMk id="2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7T15:40:58.569" v="670" actId="1076"/>
          <ac:spMkLst>
            <pc:docMk/>
            <pc:sldMk cId="682972646" sldId="538"/>
            <ac:spMk id="3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3:19.736" v="687" actId="2711"/>
        <pc:sldMkLst>
          <pc:docMk/>
          <pc:sldMk cId="1220488679" sldId="540"/>
        </pc:sldMkLst>
        <pc:spChg chg="mod">
          <ac:chgData name="L Muldoon" userId="acbc552c-d7b9-4617-953b-84176721f633" providerId="ADAL" clId="{BAD80A1C-4DCD-4195-8F34-83EFDC830553}" dt="2026-05-07T15:43:19.736" v="687" actId="2711"/>
          <ac:spMkLst>
            <pc:docMk/>
            <pc:sldMk cId="1220488679" sldId="540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3:25.455" v="688" actId="2711"/>
        <pc:sldMkLst>
          <pc:docMk/>
          <pc:sldMk cId="1905114388" sldId="541"/>
        </pc:sldMkLst>
        <pc:spChg chg="mod">
          <ac:chgData name="L Muldoon" userId="acbc552c-d7b9-4617-953b-84176721f633" providerId="ADAL" clId="{BAD80A1C-4DCD-4195-8F34-83EFDC830553}" dt="2026-05-07T15:43:25.455" v="688" actId="2711"/>
          <ac:spMkLst>
            <pc:docMk/>
            <pc:sldMk cId="1905114388" sldId="541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3:39.673" v="690" actId="2711"/>
        <pc:sldMkLst>
          <pc:docMk/>
          <pc:sldMk cId="4091103665" sldId="543"/>
        </pc:sldMkLst>
        <pc:spChg chg="mod">
          <ac:chgData name="L Muldoon" userId="acbc552c-d7b9-4617-953b-84176721f633" providerId="ADAL" clId="{BAD80A1C-4DCD-4195-8F34-83EFDC830553}" dt="2026-05-07T15:43:39.673" v="690" actId="2711"/>
          <ac:spMkLst>
            <pc:docMk/>
            <pc:sldMk cId="4091103665" sldId="543"/>
            <ac:spMk id="2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6T14:44:57.635" v="39" actId="14100"/>
          <ac:spMkLst>
            <pc:docMk/>
            <pc:sldMk cId="4091103665" sldId="543"/>
            <ac:spMk id="3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3:30.661" v="689" actId="2711"/>
        <pc:sldMkLst>
          <pc:docMk/>
          <pc:sldMk cId="299007173" sldId="545"/>
        </pc:sldMkLst>
        <pc:spChg chg="mod">
          <ac:chgData name="L Muldoon" userId="acbc552c-d7b9-4617-953b-84176721f633" providerId="ADAL" clId="{BAD80A1C-4DCD-4195-8F34-83EFDC830553}" dt="2026-05-07T15:43:30.661" v="689" actId="2711"/>
          <ac:spMkLst>
            <pc:docMk/>
            <pc:sldMk cId="299007173" sldId="545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6T14:45:32.246" v="42" actId="1076"/>
        <pc:sldMkLst>
          <pc:docMk/>
          <pc:sldMk cId="1445084805" sldId="552"/>
        </pc:sldMkLst>
        <pc:spChg chg="mod">
          <ac:chgData name="L Muldoon" userId="acbc552c-d7b9-4617-953b-84176721f633" providerId="ADAL" clId="{BAD80A1C-4DCD-4195-8F34-83EFDC830553}" dt="2026-05-06T14:45:32.246" v="42" actId="1076"/>
          <ac:spMkLst>
            <pc:docMk/>
            <pc:sldMk cId="1445084805" sldId="552"/>
            <ac:spMk id="3" creationId="{00000000-0000-0000-0000-000000000000}"/>
          </ac:spMkLst>
        </pc:spChg>
      </pc:sldChg>
      <pc:sldChg chg="modSp">
        <pc:chgData name="L Muldoon" userId="acbc552c-d7b9-4617-953b-84176721f633" providerId="ADAL" clId="{BAD80A1C-4DCD-4195-8F34-83EFDC830553}" dt="2026-05-06T14:45:39.002" v="43" actId="1076"/>
        <pc:sldMkLst>
          <pc:docMk/>
          <pc:sldMk cId="656711638" sldId="554"/>
        </pc:sldMkLst>
        <pc:spChg chg="mod">
          <ac:chgData name="L Muldoon" userId="acbc552c-d7b9-4617-953b-84176721f633" providerId="ADAL" clId="{BAD80A1C-4DCD-4195-8F34-83EFDC830553}" dt="2026-05-06T14:45:39.002" v="43" actId="1076"/>
          <ac:spMkLst>
            <pc:docMk/>
            <pc:sldMk cId="656711638" sldId="554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6T14:51:34.741" v="248" actId="1076"/>
        <pc:sldMkLst>
          <pc:docMk/>
          <pc:sldMk cId="3757414794" sldId="555"/>
        </pc:sldMkLst>
        <pc:spChg chg="mod">
          <ac:chgData name="L Muldoon" userId="acbc552c-d7b9-4617-953b-84176721f633" providerId="ADAL" clId="{BAD80A1C-4DCD-4195-8F34-83EFDC830553}" dt="2026-05-06T14:51:34.741" v="248" actId="1076"/>
          <ac:spMkLst>
            <pc:docMk/>
            <pc:sldMk cId="3757414794" sldId="555"/>
            <ac:spMk id="11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5:02.653" v="699" actId="2711"/>
        <pc:sldMkLst>
          <pc:docMk/>
          <pc:sldMk cId="4161485068" sldId="562"/>
        </pc:sldMkLst>
        <pc:spChg chg="mod">
          <ac:chgData name="L Muldoon" userId="acbc552c-d7b9-4617-953b-84176721f633" providerId="ADAL" clId="{BAD80A1C-4DCD-4195-8F34-83EFDC830553}" dt="2026-05-07T15:45:02.653" v="699" actId="2711"/>
          <ac:spMkLst>
            <pc:docMk/>
            <pc:sldMk cId="4161485068" sldId="562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6:04:04.968" v="734" actId="20577"/>
        <pc:sldMkLst>
          <pc:docMk/>
          <pc:sldMk cId="937386223" sldId="565"/>
        </pc:sldMkLst>
        <pc:spChg chg="mod">
          <ac:chgData name="L Muldoon" userId="acbc552c-d7b9-4617-953b-84176721f633" providerId="ADAL" clId="{BAD80A1C-4DCD-4195-8F34-83EFDC830553}" dt="2026-05-07T15:42:54.435" v="685" actId="2711"/>
          <ac:spMkLst>
            <pc:docMk/>
            <pc:sldMk cId="937386223" sldId="565"/>
            <ac:spMk id="2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7T16:04:04.968" v="734" actId="20577"/>
          <ac:spMkLst>
            <pc:docMk/>
            <pc:sldMk cId="937386223" sldId="565"/>
            <ac:spMk id="3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1:47.790" v="674" actId="2711"/>
        <pc:sldMkLst>
          <pc:docMk/>
          <pc:sldMk cId="1977040690" sldId="566"/>
        </pc:sldMkLst>
        <pc:spChg chg="mod">
          <ac:chgData name="L Muldoon" userId="acbc552c-d7b9-4617-953b-84176721f633" providerId="ADAL" clId="{BAD80A1C-4DCD-4195-8F34-83EFDC830553}" dt="2026-05-07T15:41:47.790" v="674" actId="2711"/>
          <ac:spMkLst>
            <pc:docMk/>
            <pc:sldMk cId="1977040690" sldId="566"/>
            <ac:spMk id="2" creationId="{00000000-0000-0000-0000-000000000000}"/>
          </ac:spMkLst>
        </pc:spChg>
        <pc:graphicFrameChg chg="mod modGraphic">
          <ac:chgData name="L Muldoon" userId="acbc552c-d7b9-4617-953b-84176721f633" providerId="ADAL" clId="{BAD80A1C-4DCD-4195-8F34-83EFDC830553}" dt="2026-05-07T15:41:34.996" v="673" actId="2711"/>
          <ac:graphicFrameMkLst>
            <pc:docMk/>
            <pc:sldMk cId="1977040690" sldId="566"/>
            <ac:graphicFrameMk id="4" creationId="{00000000-0000-0000-0000-000000000000}"/>
          </ac:graphicFrameMkLst>
        </pc:graphicFrameChg>
      </pc:sldChg>
      <pc:sldChg chg="addSp delSp modSp mod">
        <pc:chgData name="L Muldoon" userId="acbc552c-d7b9-4617-953b-84176721f633" providerId="ADAL" clId="{BAD80A1C-4DCD-4195-8F34-83EFDC830553}" dt="2026-05-07T15:44:45.379" v="698" actId="1076"/>
        <pc:sldMkLst>
          <pc:docMk/>
          <pc:sldMk cId="1869482800" sldId="567"/>
        </pc:sldMkLst>
        <pc:spChg chg="mod">
          <ac:chgData name="L Muldoon" userId="acbc552c-d7b9-4617-953b-84176721f633" providerId="ADAL" clId="{BAD80A1C-4DCD-4195-8F34-83EFDC830553}" dt="2026-05-07T15:44:42.585" v="697" actId="1076"/>
          <ac:spMkLst>
            <pc:docMk/>
            <pc:sldMk cId="1869482800" sldId="567"/>
            <ac:spMk id="2" creationId="{7D4CFF48-F2A8-75F1-9664-6029FE8AB007}"/>
          </ac:spMkLst>
        </pc:spChg>
        <pc:picChg chg="del">
          <ac:chgData name="L Muldoon" userId="acbc552c-d7b9-4617-953b-84176721f633" providerId="ADAL" clId="{BAD80A1C-4DCD-4195-8F34-83EFDC830553}" dt="2026-05-07T15:43:43.434" v="691" actId="478"/>
          <ac:picMkLst>
            <pc:docMk/>
            <pc:sldMk cId="1869482800" sldId="567"/>
            <ac:picMk id="4" creationId="{95F0A3CE-091F-0154-1463-736DFC71B590}"/>
          </ac:picMkLst>
        </pc:picChg>
        <pc:picChg chg="add mod">
          <ac:chgData name="L Muldoon" userId="acbc552c-d7b9-4617-953b-84176721f633" providerId="ADAL" clId="{BAD80A1C-4DCD-4195-8F34-83EFDC830553}" dt="2026-05-07T15:44:45.379" v="698" actId="1076"/>
          <ac:picMkLst>
            <pc:docMk/>
            <pc:sldMk cId="1869482800" sldId="567"/>
            <ac:picMk id="6" creationId="{B50CA1D6-8811-3ABB-BB1F-570BA7EC500F}"/>
          </ac:picMkLst>
        </pc:picChg>
      </pc:sldChg>
      <pc:sldChg chg="modSp mod">
        <pc:chgData name="L Muldoon" userId="acbc552c-d7b9-4617-953b-84176721f633" providerId="ADAL" clId="{BAD80A1C-4DCD-4195-8F34-83EFDC830553}" dt="2026-05-07T15:43:11.427" v="686" actId="2711"/>
        <pc:sldMkLst>
          <pc:docMk/>
          <pc:sldMk cId="1497877423" sldId="570"/>
        </pc:sldMkLst>
        <pc:spChg chg="mod">
          <ac:chgData name="L Muldoon" userId="acbc552c-d7b9-4617-953b-84176721f633" providerId="ADAL" clId="{BAD80A1C-4DCD-4195-8F34-83EFDC830553}" dt="2026-05-07T15:43:11.427" v="686" actId="2711"/>
          <ac:spMkLst>
            <pc:docMk/>
            <pc:sldMk cId="1497877423" sldId="570"/>
            <ac:spMk id="2" creationId="{00000000-0000-0000-0000-000000000000}"/>
          </ac:spMkLst>
        </pc:spChg>
      </pc:sldChg>
      <pc:sldChg chg="modSp mod">
        <pc:chgData name="L Muldoon" userId="acbc552c-d7b9-4617-953b-84176721f633" providerId="ADAL" clId="{BAD80A1C-4DCD-4195-8F34-83EFDC830553}" dt="2026-05-07T15:42:34.251" v="683" actId="1076"/>
        <pc:sldMkLst>
          <pc:docMk/>
          <pc:sldMk cId="104975626" sldId="571"/>
        </pc:sldMkLst>
        <pc:spChg chg="mod">
          <ac:chgData name="L Muldoon" userId="acbc552c-d7b9-4617-953b-84176721f633" providerId="ADAL" clId="{BAD80A1C-4DCD-4195-8F34-83EFDC830553}" dt="2026-05-07T15:42:31.675" v="681" actId="1076"/>
          <ac:spMkLst>
            <pc:docMk/>
            <pc:sldMk cId="104975626" sldId="571"/>
            <ac:spMk id="2" creationId="{00000000-0000-0000-0000-000000000000}"/>
          </ac:spMkLst>
        </pc:spChg>
        <pc:spChg chg="mod">
          <ac:chgData name="L Muldoon" userId="acbc552c-d7b9-4617-953b-84176721f633" providerId="ADAL" clId="{BAD80A1C-4DCD-4195-8F34-83EFDC830553}" dt="2026-05-07T15:42:34.251" v="683" actId="1076"/>
          <ac:spMkLst>
            <pc:docMk/>
            <pc:sldMk cId="104975626" sldId="571"/>
            <ac:spMk id="3" creationId="{00000000-0000-0000-0000-000000000000}"/>
          </ac:spMkLst>
        </pc:spChg>
      </pc:sldChg>
      <pc:sldChg chg="addSp modSp new mod">
        <pc:chgData name="L Muldoon" userId="acbc552c-d7b9-4617-953b-84176721f633" providerId="ADAL" clId="{BAD80A1C-4DCD-4195-8F34-83EFDC830553}" dt="2026-05-07T15:41:21.832" v="672" actId="2711"/>
        <pc:sldMkLst>
          <pc:docMk/>
          <pc:sldMk cId="1472822880" sldId="572"/>
        </pc:sldMkLst>
        <pc:spChg chg="add mod">
          <ac:chgData name="L Muldoon" userId="acbc552c-d7b9-4617-953b-84176721f633" providerId="ADAL" clId="{BAD80A1C-4DCD-4195-8F34-83EFDC830553}" dt="2026-05-07T15:41:21.832" v="672" actId="2711"/>
          <ac:spMkLst>
            <pc:docMk/>
            <pc:sldMk cId="1472822880" sldId="572"/>
            <ac:spMk id="2" creationId="{DCC086BB-3FAA-3CC7-27BF-9594AB9191DE}"/>
          </ac:spMkLst>
        </pc:spChg>
        <pc:spChg chg="add mod">
          <ac:chgData name="L Muldoon" userId="acbc552c-d7b9-4617-953b-84176721f633" providerId="ADAL" clId="{BAD80A1C-4DCD-4195-8F34-83EFDC830553}" dt="2026-05-07T11:18:00.956" v="591" actId="1076"/>
          <ac:spMkLst>
            <pc:docMk/>
            <pc:sldMk cId="1472822880" sldId="572"/>
            <ac:spMk id="3" creationId="{9607C6A6-63AA-197A-A5E5-6FA39388221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4" y="2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/>
          <a:lstStyle>
            <a:lvl1pPr algn="r">
              <a:defRPr sz="1300"/>
            </a:lvl1pPr>
          </a:lstStyle>
          <a:p>
            <a:fld id="{EF600821-E3FE-46CB-95BC-76EE87B51B5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31599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4" y="9431599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 anchor="b"/>
          <a:lstStyle>
            <a:lvl1pPr algn="r">
              <a:defRPr sz="1300"/>
            </a:lvl1pPr>
          </a:lstStyle>
          <a:p>
            <a:fld id="{2C264714-F732-411E-937A-3551F6791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859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4" y="2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/>
          <a:lstStyle>
            <a:lvl1pPr algn="r">
              <a:defRPr sz="1300"/>
            </a:lvl1pPr>
          </a:lstStyle>
          <a:p>
            <a:fld id="{5ABF08C3-F764-4A2B-B597-81745A74E276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88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84" tIns="47343" rIns="94684" bIns="4734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4"/>
            <a:ext cx="5439410" cy="3909863"/>
          </a:xfrm>
          <a:prstGeom prst="rect">
            <a:avLst/>
          </a:prstGeom>
        </p:spPr>
        <p:txBody>
          <a:bodyPr vert="horz" lIns="94684" tIns="47343" rIns="94684" bIns="4734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1599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4" y="9431599"/>
            <a:ext cx="2946347" cy="498215"/>
          </a:xfrm>
          <a:prstGeom prst="rect">
            <a:avLst/>
          </a:prstGeom>
        </p:spPr>
        <p:txBody>
          <a:bodyPr vert="horz" lIns="94684" tIns="47343" rIns="94684" bIns="47343" rtlCol="0" anchor="b"/>
          <a:lstStyle>
            <a:lvl1pPr algn="r">
              <a:defRPr sz="1300"/>
            </a:lvl1pPr>
          </a:lstStyle>
          <a:p>
            <a:fld id="{9DB92902-FA3B-4C8B-9BEB-0F5D499E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531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8B432-A609-4A58-8525-276E3A6C42A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142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69311" indent="-295889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83555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56977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30399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03822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77244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50666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24089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12B87CE4-239D-4AFC-8CC0-607A950FF967}" type="slidenum">
              <a:rPr lang="en-GB" altLang="en-US" smtClean="0">
                <a:latin typeface="Comic Sans MS" panose="030F0702030302020204" pitchFamily="66" charset="0"/>
              </a:rPr>
              <a:pPr/>
              <a:t>7</a:t>
            </a:fld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/>
              <a:t>Tell partner what you remember</a:t>
            </a:r>
          </a:p>
          <a:p>
            <a:endParaRPr lang="en-GB" altLang="en-US" dirty="0"/>
          </a:p>
          <a:p>
            <a:r>
              <a:rPr lang="en-GB" altLang="en-US" dirty="0"/>
              <a:t>Discuss on your</a:t>
            </a:r>
            <a:r>
              <a:rPr lang="en-GB" altLang="en-US" baseline="0" dirty="0"/>
              <a:t> table how you remembered them…</a:t>
            </a:r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91182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69311" indent="-295889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83555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56977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30399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03822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77244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50666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24089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E88A112F-60D7-45F9-9D70-DC395A5607D5}" type="slidenum">
              <a:rPr lang="en-GB" altLang="en-US" smtClean="0">
                <a:latin typeface="Comic Sans MS" panose="030F0702030302020204" pitchFamily="66" charset="0"/>
              </a:rPr>
              <a:pPr/>
              <a:t>8</a:t>
            </a:fld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/>
              <a:t>Read out all together</a:t>
            </a:r>
          </a:p>
        </p:txBody>
      </p:sp>
    </p:spTree>
    <p:extLst>
      <p:ext uri="{BB962C8B-B14F-4D97-AF65-F5344CB8AC3E}">
        <p14:creationId xmlns:p14="http://schemas.microsoft.com/office/powerpoint/2010/main" val="337717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878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69311" indent="-295889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83555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56977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30399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03822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77244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50666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24089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699923D2-9C7F-4F76-B39C-415FA52C2E07}" type="slidenum">
              <a:rPr lang="en-GB" altLang="en-US" smtClean="0">
                <a:latin typeface="Comic Sans MS" panose="030F0702030302020204" pitchFamily="66" charset="0"/>
              </a:rPr>
              <a:pPr/>
              <a:t>19</a:t>
            </a:fld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76593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C98CC-8150-45AC-96D2-0B8C9BBC244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097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 are the top </a:t>
            </a:r>
            <a:r>
              <a:rPr lang="en-GB" dirty="0" err="1"/>
              <a:t>tem</a:t>
            </a:r>
            <a:r>
              <a:rPr lang="en-GB" dirty="0"/>
              <a:t> and we can over some of them in more details later. Also in booklet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3600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Give more examples later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46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69311" indent="-295889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83555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56977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30399" indent="-236711" defTabSz="950132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03822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77244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50666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24089" indent="-236711" defTabSz="95013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12B87CE4-239D-4AFC-8CC0-607A950FF967}" type="slidenum">
              <a:rPr lang="en-GB" altLang="en-US" smtClean="0">
                <a:latin typeface="Comic Sans MS" panose="030F0702030302020204" pitchFamily="66" charset="0"/>
              </a:rPr>
              <a:pPr/>
              <a:t>23</a:t>
            </a:fld>
            <a:endParaRPr lang="en-GB" altLang="en-US">
              <a:latin typeface="Comic Sans MS" panose="030F0702030302020204" pitchFamily="66" charset="0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/>
              <a:t>Lisa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858545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5413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Good for processes – build the journey in a familiar place (Geography – water cycle)</a:t>
            </a:r>
          </a:p>
          <a:p>
            <a:r>
              <a:rPr lang="en-GB" dirty="0"/>
              <a:t>Good for timelines (History – key dates in chrono order)</a:t>
            </a:r>
          </a:p>
          <a:p>
            <a:r>
              <a:rPr lang="en-GB" dirty="0"/>
              <a:t>Maths - formulae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5538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2427">
              <a:defRPr/>
            </a:pPr>
            <a:r>
              <a:rPr lang="en-US" dirty="0"/>
              <a:t>Its normal to feel anxious and stressed about exams. We all deal with stress in different ways. It’s when this stress then has a negative effect</a:t>
            </a:r>
          </a:p>
          <a:p>
            <a:r>
              <a:rPr lang="en-US" dirty="0"/>
              <a:t>Its normal to feel anxious and stressed about exams. We all deal with stress in different ways. </a:t>
            </a:r>
          </a:p>
          <a:p>
            <a:r>
              <a:rPr lang="en-US" dirty="0"/>
              <a:t>Keeping talking – make time for them to talk</a:t>
            </a:r>
          </a:p>
          <a:p>
            <a:r>
              <a:rPr lang="en-US" dirty="0"/>
              <a:t>Possibly expect mood swings and outbursts</a:t>
            </a:r>
          </a:p>
          <a:p>
            <a:r>
              <a:rPr lang="en-US" dirty="0"/>
              <a:t>Contact school with any issues how ever big or small</a:t>
            </a:r>
          </a:p>
          <a:p>
            <a:r>
              <a:rPr lang="en-US" dirty="0"/>
              <a:t>Help them keep things in perspective.</a:t>
            </a:r>
          </a:p>
          <a:p>
            <a:r>
              <a:rPr lang="en-US" dirty="0"/>
              <a:t>Be flexible</a:t>
            </a:r>
          </a:p>
          <a:p>
            <a:pPr defTabSz="882427"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2902-FA3B-4C8B-9BEB-0F5D499E666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715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903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9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714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65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520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55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326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3907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140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145BE-BAC4-4F68-AAA8-66F395CAC6B3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AAC5D-83D4-43EF-8F18-5BB14AE6A48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9328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uvhs.uk/exams/timetable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vhs.uk/exams/timetable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tmp"/><Relationship Id="rId4" Type="http://schemas.openxmlformats.org/officeDocument/2006/relationships/image" Target="../media/image16.tm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tm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hyperlink" Target="http://www.google.co.uk/url?sa=i&amp;rct=j&amp;q=&amp;esrc=s&amp;frm=1&amp;source=images&amp;cd=&amp;cad=rja&amp;docid=EXdnNzvQuL70LM&amp;tbnid=LD1RvuEFQSHcpM:&amp;ved=0CAUQjRw&amp;url=http://yaleheartstudy.org/exercise-its-not-for-everyone/&amp;ei=PTyLUqGpMuHW0QWZ24CQAg&amp;bvm=bv.56643336,d.ZG4&amp;psig=AFQjCNFdmsfR-b3x4sdiXvTFyWhmAMiQzQ&amp;ust=1384942955407028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leepcouncil.org.uk/teach-students-sleep-well-exam-season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hyperlink" Target="https://uk.pcmag.com/windows-10/90338/news/how-to-stop-gadget-blue-light-from-disturbing-your-sleep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leepcouncil.org.uk/teach-students-sleep-well-exam-season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hyperlink" Target="https://uk.pcmag.com/windows-10/90338/news/how-to-stop-gadget-blue-light-from-disturbing-your-sleep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leepcouncil.org.uk/teach-students-sleep-well-exam-season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tmp"/><Relationship Id="rId4" Type="http://schemas.openxmlformats.org/officeDocument/2006/relationships/hyperlink" Target="https://uk.pcmag.com/windows-10/90338/news/how-to-stop-gadget-blue-light-from-disturbing-your-slee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456432" y="1545336"/>
            <a:ext cx="4224528" cy="3886200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7" y="188640"/>
            <a:ext cx="7056784" cy="1237824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Woodford Bourne" panose="00000500000000000000" pitchFamily="50" charset="0"/>
              </a:rPr>
              <a:t>Year 10 Exams Information Evening </a:t>
            </a:r>
          </a:p>
        </p:txBody>
      </p:sp>
      <p:pic>
        <p:nvPicPr>
          <p:cNvPr id="1026" name="Picture 2" descr="C:\Users\aco.UVHS.005\AppData\Local\Microsoft\Windows\Temporary Internet Files\Content.Outlook\1SVE4XU3\Obelisk 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52" y="1187319"/>
            <a:ext cx="7886896" cy="5247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7877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54" y="681037"/>
            <a:ext cx="7886700" cy="1325563"/>
          </a:xfrm>
        </p:spPr>
        <p:txBody>
          <a:bodyPr/>
          <a:lstStyle/>
          <a:p>
            <a:pPr algn="ctr"/>
            <a:r>
              <a:rPr lang="en-GB" sz="3200" b="1" dirty="0">
                <a:latin typeface="Woodford Bourne" panose="00000500000000000000" pitchFamily="50" charset="0"/>
              </a:rPr>
              <a:t>Y10 GCSE Preparation Evening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6669" y="2006600"/>
            <a:ext cx="6275671" cy="4351338"/>
          </a:xfrm>
        </p:spPr>
        <p:txBody>
          <a:bodyPr/>
          <a:lstStyle/>
          <a:p>
            <a:endParaRPr lang="en-US" sz="2000" dirty="0">
              <a:latin typeface="Woodford Bourne" panose="00000500000000000000" pitchFamily="50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>
                <a:latin typeface="Woodford Bourne" panose="00000500000000000000" pitchFamily="50" charset="0"/>
              </a:rPr>
              <a:t>Non-examined assessment (NEA)</a:t>
            </a:r>
            <a:endParaRPr lang="en-US" sz="2800" dirty="0">
              <a:latin typeface="Woodford Bourne" panose="00000500000000000000" pitchFamily="50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800" dirty="0">
              <a:latin typeface="Woodford Bourne" panose="00000500000000000000" pitchFamily="50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Woodford Bourne" panose="00000500000000000000" pitchFamily="50" charset="0"/>
              </a:rPr>
              <a:t>Exam regulations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>
              <a:latin typeface="Woodford Bourne" panose="00000500000000000000" pitchFamily="50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Woodford Bourne" panose="00000500000000000000" pitchFamily="50" charset="0"/>
              </a:rPr>
              <a:t>Reviewing and revision techniques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>
              <a:latin typeface="Woodford Bourne" panose="00000500000000000000" pitchFamily="50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Woodford Bourne" panose="00000500000000000000" pitchFamily="50" charset="0"/>
              </a:rPr>
              <a:t>Reducing exam stress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386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641786" y="2232053"/>
            <a:ext cx="8175738" cy="395025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600" dirty="0">
                <a:latin typeface="Woodford Bourne" panose="00000500000000000000" pitchFamily="50" charset="0"/>
                <a:cs typeface="Calibri Light" panose="020F0302020204030204" pitchFamily="34" charset="0"/>
              </a:rPr>
              <a:t>Best results are always achieved when a partnership is formed between student, family and school. </a:t>
            </a:r>
          </a:p>
          <a:p>
            <a:endParaRPr lang="en-US" sz="3600" dirty="0">
              <a:latin typeface="Woodford Bourne" panose="00000500000000000000" pitchFamily="50" charset="0"/>
              <a:cs typeface="Calibri Light" panose="020F0302020204030204" pitchFamily="34" charset="0"/>
            </a:endParaRPr>
          </a:p>
          <a:p>
            <a:r>
              <a:rPr lang="en-US" sz="3600" dirty="0">
                <a:latin typeface="Woodford Bourne" panose="00000500000000000000" pitchFamily="50" charset="0"/>
                <a:cs typeface="Calibri Light" panose="020F0302020204030204" pitchFamily="34" charset="0"/>
              </a:rPr>
              <a:t>Your support is fundamental to your child’s </a:t>
            </a:r>
            <a:r>
              <a:rPr lang="en-GB" sz="3600" dirty="0">
                <a:latin typeface="Woodford Bourne" panose="00000500000000000000" pitchFamily="50" charset="0"/>
                <a:cs typeface="Calibri Light" panose="020F0302020204030204" pitchFamily="34" charset="0"/>
              </a:rPr>
              <a:t>success.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658" y="1038300"/>
            <a:ext cx="7232684" cy="883226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latin typeface="Woodford Bourne" panose="00000500000000000000" pitchFamily="50" charset="0"/>
                <a:cs typeface="Calibri Light" panose="020F0302020204030204" pitchFamily="34" charset="0"/>
              </a:rPr>
              <a:t>A Partnership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975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1863"/>
            <a:ext cx="8229600" cy="288032"/>
          </a:xfrm>
        </p:spPr>
        <p:txBody>
          <a:bodyPr>
            <a:normAutofit fontScale="90000"/>
          </a:bodyPr>
          <a:lstStyle/>
          <a:p>
            <a:pPr lvl="0" algn="ctr"/>
            <a:r>
              <a:rPr lang="en-GB" sz="3600" u="sng" dirty="0">
                <a:latin typeface="Woodford Bourne" panose="00000500000000000000" pitchFamily="50" charset="0"/>
                <a:ea typeface="Calibri" pitchFamily="34" charset="0"/>
                <a:cs typeface="Arial" panose="020B0604020202020204" pitchFamily="34" charset="0"/>
              </a:rPr>
              <a:t>Important Dates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1469786"/>
              </p:ext>
            </p:extLst>
          </p:nvPr>
        </p:nvGraphicFramePr>
        <p:xfrm>
          <a:off x="201960" y="2759710"/>
          <a:ext cx="8740080" cy="18740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66289">
                  <a:extLst>
                    <a:ext uri="{9D8B030D-6E8A-4147-A177-3AD203B41FA5}">
                      <a16:colId xmlns:a16="http://schemas.microsoft.com/office/drawing/2014/main" val="2606122155"/>
                    </a:ext>
                  </a:extLst>
                </a:gridCol>
                <a:gridCol w="6273791">
                  <a:extLst>
                    <a:ext uri="{9D8B030D-6E8A-4147-A177-3AD203B41FA5}">
                      <a16:colId xmlns:a16="http://schemas.microsoft.com/office/drawing/2014/main" val="927459717"/>
                    </a:ext>
                  </a:extLst>
                </a:gridCol>
              </a:tblGrid>
              <a:tr h="990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Woodford Bourne" panose="00000500000000000000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Y10 Practice Exams</a:t>
                      </a:r>
                      <a:endParaRPr lang="en-GB" sz="2400" dirty="0">
                        <a:solidFill>
                          <a:schemeClr val="bg1"/>
                        </a:solidFill>
                        <a:effectLst/>
                        <a:latin typeface="Woodford Bourne" panose="00000500000000000000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 Thursday 18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 June – Monday 29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Woodford Bourne" panose="00000500000000000000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467521"/>
                  </a:ext>
                </a:extLst>
              </a:tr>
              <a:tr h="8831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effectLst/>
                          <a:latin typeface="Woodford Bourne" panose="00000500000000000000" pitchFamily="50" charset="0"/>
                          <a:cs typeface="Arial" panose="020B0604020202020204" pitchFamily="34" charset="0"/>
                        </a:rPr>
                        <a:t>Reports </a:t>
                      </a:r>
                      <a:endParaRPr lang="en-GB" sz="2400" dirty="0">
                        <a:solidFill>
                          <a:schemeClr val="bg1"/>
                        </a:solidFill>
                        <a:effectLst/>
                        <a:latin typeface="Woodford Bourne" panose="00000500000000000000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Monday 15</a:t>
                      </a:r>
                      <a:r>
                        <a:rPr lang="en-US" sz="2400" baseline="300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Woodford Bourne" panose="00000500000000000000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Woodford Bourne" panose="00000500000000000000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7719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7040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4837" y="662134"/>
            <a:ext cx="807432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b="1" dirty="0"/>
          </a:p>
          <a:p>
            <a:pPr algn="ctr"/>
            <a:r>
              <a:rPr lang="en-GB" sz="4000" b="1" dirty="0"/>
              <a:t>Be Present</a:t>
            </a:r>
            <a:endParaRPr lang="en-GB" sz="3600" dirty="0"/>
          </a:p>
          <a:p>
            <a:endParaRPr lang="en-GB" sz="4800" b="1" dirty="0"/>
          </a:p>
        </p:txBody>
      </p:sp>
      <p:pic>
        <p:nvPicPr>
          <p:cNvPr id="3" name="Picture 7" descr="http://bellaonthebeach.files.wordpress.com/2011/12/calvin_and_hobbes.gif">
            <a:extLst>
              <a:ext uri="{FF2B5EF4-FFF2-40B4-BE49-F238E27FC236}">
                <a16:creationId xmlns:a16="http://schemas.microsoft.com/office/drawing/2014/main" id="{799B8B46-21C7-47FA-B51B-DEBFE77FE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458" y="2254969"/>
            <a:ext cx="8821082" cy="28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042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C086BB-3FAA-3CC7-27BF-9594AB9191DE}"/>
              </a:ext>
            </a:extLst>
          </p:cNvPr>
          <p:cNvSpPr txBox="1"/>
          <p:nvPr/>
        </p:nvSpPr>
        <p:spPr>
          <a:xfrm>
            <a:off x="693682" y="1694878"/>
            <a:ext cx="717331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Woodford Bourne" panose="00000500000000000000" pitchFamily="50" charset="0"/>
              </a:rPr>
              <a:t>NEA Subjects: </a:t>
            </a:r>
          </a:p>
          <a:p>
            <a:endParaRPr lang="en-GB" sz="2800" dirty="0">
              <a:latin typeface="Woodford Bourne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Food Preparation and Nutrition 	50%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Drama 					40%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Music 					60%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Design Technology			50%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Imedia					60%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Sports Studies				60%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Woodford Bourne" panose="00000500000000000000" pitchFamily="50" charset="0"/>
              </a:rPr>
              <a:t>Health and Social Care 		60%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7C6A6-63AA-197A-A5E5-6FA393882210}"/>
              </a:ext>
            </a:extLst>
          </p:cNvPr>
          <p:cNvSpPr txBox="1"/>
          <p:nvPr/>
        </p:nvSpPr>
        <p:spPr>
          <a:xfrm>
            <a:off x="693682" y="854250"/>
            <a:ext cx="827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Non-examined Assessments</a:t>
            </a:r>
          </a:p>
        </p:txBody>
      </p:sp>
    </p:spTree>
    <p:extLst>
      <p:ext uri="{BB962C8B-B14F-4D97-AF65-F5344CB8AC3E}">
        <p14:creationId xmlns:p14="http://schemas.microsoft.com/office/powerpoint/2010/main" val="1472822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23347" y="946150"/>
            <a:ext cx="2598656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dirty="0">
                <a:latin typeface="Arial" panose="020B0604020202020204" pitchFamily="34" charset="0"/>
              </a:rPr>
              <a:t>Mrs Pirate</a:t>
            </a:r>
            <a:endParaRPr lang="en-GB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338270" y="5114032"/>
            <a:ext cx="364807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latin typeface="Arial" panose="020B0604020202020204" pitchFamily="34" charset="0"/>
              </a:rPr>
              <a:t>How much can you remember?</a:t>
            </a:r>
          </a:p>
        </p:txBody>
      </p:sp>
      <p:pic>
        <p:nvPicPr>
          <p:cNvPr id="8196" name="Picture 5" descr="mrs pirate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47" y="1763712"/>
            <a:ext cx="4558380" cy="4427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554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28650" y="841375"/>
            <a:ext cx="701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dirty="0">
                <a:latin typeface="Arial" panose="020B0604020202020204" pitchFamily="34" charset="0"/>
              </a:rPr>
              <a:t>Mrs Pirate </a:t>
            </a:r>
            <a:r>
              <a:rPr lang="en-GB" altLang="en-US" sz="1400" dirty="0">
                <a:latin typeface="Arial" panose="020B0604020202020204" pitchFamily="34" charset="0"/>
              </a:rPr>
              <a:t>by Nick </a:t>
            </a:r>
            <a:r>
              <a:rPr lang="en-GB" altLang="en-US" sz="1400" dirty="0" err="1">
                <a:latin typeface="Arial" panose="020B0604020202020204" pitchFamily="34" charset="0"/>
              </a:rPr>
              <a:t>Sharratt</a:t>
            </a:r>
            <a:endParaRPr lang="en-GB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628650" y="1646237"/>
            <a:ext cx="5943600" cy="437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When Mrs Pirate went shopping…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She bought an apple pie,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And a patch for her eye;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 bar of soap, and a telescope;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 onion and a carrot,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And a red &amp; green parrot;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Some knickers and a vest,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And an old treasure chest;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Some buttons for her coat,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And a great big sailing boat;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 packet of tea,</a:t>
            </a:r>
          </a:p>
          <a:p>
            <a:pPr lvl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latin typeface="Arial" panose="020B0604020202020204" pitchFamily="34" charset="0"/>
              </a:rPr>
              <a:t>And some sea!</a:t>
            </a:r>
          </a:p>
        </p:txBody>
      </p:sp>
      <p:pic>
        <p:nvPicPr>
          <p:cNvPr id="12292" name="Picture 6" descr="pirate ship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1019176"/>
            <a:ext cx="4538925" cy="5151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987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364" y="798807"/>
            <a:ext cx="8465270" cy="2549305"/>
          </a:xfrm>
        </p:spPr>
        <p:txBody>
          <a:bodyPr>
            <a:normAutofit/>
          </a:bodyPr>
          <a:lstStyle/>
          <a:p>
            <a:r>
              <a:rPr lang="en-GB" sz="4400" dirty="0"/>
              <a:t>Y10 Exam Week </a:t>
            </a:r>
            <a:br>
              <a:rPr lang="en-GB" sz="4400" dirty="0"/>
            </a:br>
            <a:br>
              <a:rPr lang="en-GB" sz="4400" dirty="0"/>
            </a:br>
            <a:r>
              <a:rPr lang="en-GB" sz="2700" u="sng" dirty="0">
                <a:hlinkClick r:id="rId2"/>
              </a:rPr>
              <a:t>https://www.uvhs.uk/exams/timetable</a:t>
            </a:r>
            <a:br>
              <a:rPr lang="en-GB" dirty="0"/>
            </a:br>
            <a:endParaRPr lang="en-GB" sz="4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021D1-4610-08C7-7332-9C0DA87C54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172" r="59368" b="50000"/>
          <a:stretch/>
        </p:blipFill>
        <p:spPr>
          <a:xfrm>
            <a:off x="-20861" y="3184482"/>
            <a:ext cx="9185721" cy="3337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9072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743497"/>
            <a:ext cx="7886700" cy="1325563"/>
          </a:xfrm>
        </p:spPr>
        <p:txBody>
          <a:bodyPr>
            <a:normAutofit/>
          </a:bodyPr>
          <a:lstStyle/>
          <a:p>
            <a:r>
              <a:rPr lang="en-US" b="1" dirty="0"/>
              <a:t>Year 10 Practice Exams 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8650" y="2069060"/>
            <a:ext cx="8037048" cy="3795712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Woodford Bourne" panose="00000500000000000000" pitchFamily="50" charset="0"/>
                <a:cs typeface="Calibri" panose="020F0502020204030204" pitchFamily="34" charset="0"/>
              </a:rPr>
              <a:t>Familiarisation</a:t>
            </a:r>
            <a:r>
              <a:rPr lang="en-US" sz="2800" dirty="0">
                <a:latin typeface="Woodford Bourne" panose="00000500000000000000" pitchFamily="50" charset="0"/>
                <a:cs typeface="Calibri" panose="020F0502020204030204" pitchFamily="34" charset="0"/>
              </a:rPr>
              <a:t> of the environment and conditions in which external exams take place. </a:t>
            </a:r>
          </a:p>
          <a:p>
            <a:endParaRPr lang="en-US" sz="2800" dirty="0">
              <a:latin typeface="Woodford Bourne" panose="00000500000000000000" pitchFamily="50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Woodford Bourne" panose="00000500000000000000" pitchFamily="50" charset="0"/>
                <a:cs typeface="Calibri" panose="020F0502020204030204" pitchFamily="34" charset="0"/>
              </a:rPr>
              <a:t>Motivating students to start revision early and </a:t>
            </a:r>
            <a:r>
              <a:rPr lang="en-GB" sz="2800" dirty="0">
                <a:latin typeface="Woodford Bourne" panose="00000500000000000000" pitchFamily="50" charset="0"/>
                <a:cs typeface="Calibri" panose="020F0502020204030204" pitchFamily="34" charset="0"/>
              </a:rPr>
              <a:t>practising effective revision strategies.</a:t>
            </a:r>
          </a:p>
          <a:p>
            <a:endParaRPr lang="en-GB" sz="2800" dirty="0">
              <a:latin typeface="Woodford Bourne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Woodford Bourne" panose="00000500000000000000" pitchFamily="50" charset="0"/>
                <a:cs typeface="Calibri" panose="020F0502020204030204" pitchFamily="34" charset="0"/>
              </a:rPr>
              <a:t>Improving subject knowledge and identifying</a:t>
            </a:r>
            <a:r>
              <a:rPr lang="en-US" sz="2800" dirty="0">
                <a:latin typeface="Woodford Bourne" panose="00000500000000000000" pitchFamily="50" charset="0"/>
                <a:cs typeface="Calibri" panose="020F0502020204030204" pitchFamily="34" charset="0"/>
              </a:rPr>
              <a:t> topics that need attention.</a:t>
            </a:r>
            <a:endParaRPr lang="en-US" b="1" dirty="0">
              <a:latin typeface="Woodford Bourne" panose="00000500000000000000" pitchFamily="50" charset="0"/>
            </a:endParaRPr>
          </a:p>
          <a:p>
            <a:pPr marL="6858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052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6675" y="1160552"/>
            <a:ext cx="8647325" cy="1325563"/>
          </a:xfrm>
        </p:spPr>
        <p:txBody>
          <a:bodyPr>
            <a:normAutofit/>
          </a:bodyPr>
          <a:lstStyle/>
          <a:p>
            <a:r>
              <a:rPr lang="en-US" b="1" dirty="0"/>
              <a:t>Exam Regulations – </a:t>
            </a:r>
            <a:br>
              <a:rPr lang="en-US" b="1" dirty="0"/>
            </a:br>
            <a:r>
              <a:rPr lang="en-US" b="1" dirty="0"/>
              <a:t>Understanding the rules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675" y="2906003"/>
            <a:ext cx="8072290" cy="2241194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Woodford Bourne" panose="00000500000000000000" pitchFamily="50" charset="0"/>
              </a:rPr>
              <a:t>Pupils must be on time for all their exams. </a:t>
            </a:r>
          </a:p>
          <a:p>
            <a:pPr marL="0" indent="0">
              <a:buNone/>
            </a:pPr>
            <a:endParaRPr lang="en-US" sz="2800" dirty="0">
              <a:latin typeface="Woodford Bourne" panose="00000500000000000000" pitchFamily="50" charset="0"/>
            </a:endParaRPr>
          </a:p>
          <a:p>
            <a:r>
              <a:rPr lang="en-US" sz="2800" dirty="0">
                <a:latin typeface="Woodford Bourne" panose="00000500000000000000" pitchFamily="50" charset="0"/>
              </a:rPr>
              <a:t>Pupils must not communicate with any other students taking the exam as soon as they enter the exam room.	</a:t>
            </a:r>
          </a:p>
        </p:txBody>
      </p:sp>
    </p:spTree>
    <p:extLst>
      <p:ext uri="{BB962C8B-B14F-4D97-AF65-F5344CB8AC3E}">
        <p14:creationId xmlns:p14="http://schemas.microsoft.com/office/powerpoint/2010/main" val="682972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65906" y="1160829"/>
            <a:ext cx="78867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Exam Regulations – </a:t>
            </a:r>
            <a:br>
              <a:rPr lang="en-US" sz="3200" b="1" dirty="0"/>
            </a:br>
            <a:r>
              <a:rPr lang="en-US" sz="3200" b="1" dirty="0"/>
              <a:t>Understanding the rules</a:t>
            </a:r>
            <a:endParaRPr lang="en-GB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6100" y="2228016"/>
            <a:ext cx="8519364" cy="32583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200" dirty="0">
              <a:latin typeface="Woodford Bourne" panose="00000500000000000000" pitchFamily="50" charset="0"/>
            </a:endParaRPr>
          </a:p>
          <a:p>
            <a:pPr marL="0" indent="0">
              <a:buNone/>
            </a:pPr>
            <a:r>
              <a:rPr lang="en-US" sz="2400" dirty="0">
                <a:latin typeface="Woodford Bourne" panose="00000500000000000000" pitchFamily="50" charset="0"/>
              </a:rPr>
              <a:t>The following </a:t>
            </a:r>
            <a:r>
              <a:rPr lang="en-US" sz="2400" b="1" dirty="0">
                <a:latin typeface="Woodford Bourne" panose="00000500000000000000" pitchFamily="50" charset="0"/>
              </a:rPr>
              <a:t>MUST NOT </a:t>
            </a:r>
            <a:r>
              <a:rPr lang="en-US" sz="2400" dirty="0">
                <a:latin typeface="Woodford Bourne" panose="00000500000000000000" pitchFamily="50" charset="0"/>
              </a:rPr>
              <a:t>be</a:t>
            </a:r>
            <a:r>
              <a:rPr lang="en-US" sz="2400" b="1" dirty="0">
                <a:latin typeface="Woodford Bourne" panose="00000500000000000000" pitchFamily="50" charset="0"/>
              </a:rPr>
              <a:t> </a:t>
            </a:r>
            <a:r>
              <a:rPr lang="en-US" sz="2400" dirty="0">
                <a:latin typeface="Woodford Bourne" panose="00000500000000000000" pitchFamily="50" charset="0"/>
              </a:rPr>
              <a:t>taken into the exam room: </a:t>
            </a:r>
          </a:p>
          <a:p>
            <a:pPr marL="0" indent="0">
              <a:buNone/>
            </a:pPr>
            <a:endParaRPr lang="en-US" sz="2400" dirty="0">
              <a:latin typeface="Woodford Bourne" panose="00000500000000000000" pitchFamily="50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Woodford Bourne" panose="00000500000000000000" pitchFamily="50" charset="0"/>
              </a:rPr>
              <a:t>notes/paper/timetables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Woodford Bourne" panose="00000500000000000000" pitchFamily="50" charset="0"/>
              </a:rPr>
              <a:t>calculator lids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Woodford Bourne" panose="00000500000000000000" pitchFamily="50" charset="0"/>
              </a:rPr>
              <a:t>drinks bottles with labels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>
                <a:latin typeface="Woodford Bourne" panose="00000500000000000000" pitchFamily="50" charset="0"/>
              </a:rPr>
              <a:t>potential technological/</a:t>
            </a:r>
            <a:r>
              <a:rPr lang="en-US" sz="2400" b="1" dirty="0">
                <a:latin typeface="Woodford Bourne" panose="00000500000000000000" pitchFamily="50" charset="0"/>
              </a:rPr>
              <a:t>web enabled </a:t>
            </a:r>
            <a:r>
              <a:rPr lang="en-US" sz="2400" dirty="0">
                <a:latin typeface="Woodford Bourne" panose="00000500000000000000" pitchFamily="50" charset="0"/>
              </a:rPr>
              <a:t>sources of information such as a </a:t>
            </a:r>
            <a:r>
              <a:rPr lang="en-US" sz="2400" b="1" dirty="0">
                <a:latin typeface="Woodford Bourne" panose="00000500000000000000" pitchFamily="50" charset="0"/>
              </a:rPr>
              <a:t>mobile phone</a:t>
            </a:r>
            <a:r>
              <a:rPr lang="en-US" sz="2400" dirty="0">
                <a:latin typeface="Woodford Bourne" panose="00000500000000000000" pitchFamily="50" charset="0"/>
              </a:rPr>
              <a:t>, a MP3/4 player, a smartwatch.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>
                <a:latin typeface="Woodford Bourne" panose="00000500000000000000" pitchFamily="50" charset="0"/>
              </a:rPr>
              <a:t>a watch</a:t>
            </a:r>
          </a:p>
          <a:p>
            <a:pPr marL="68580" indent="0" algn="ctr">
              <a:buNone/>
            </a:pPr>
            <a:endParaRPr lang="en-US" sz="2800" b="1" dirty="0"/>
          </a:p>
          <a:p>
            <a:pPr marL="68580" indent="0" algn="ctr">
              <a:buNone/>
            </a:pPr>
            <a:endParaRPr lang="en-US" sz="2800" dirty="0"/>
          </a:p>
          <a:p>
            <a:pPr marL="342900" indent="-342900">
              <a:buFont typeface="Arial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220488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1175830"/>
            <a:ext cx="78867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Exam Regulations – </a:t>
            </a:r>
            <a:br>
              <a:rPr lang="en-US" sz="3200" b="1" dirty="0"/>
            </a:br>
            <a:r>
              <a:rPr lang="en-US" sz="3200" b="1" dirty="0"/>
              <a:t>Understanding the rules</a:t>
            </a:r>
            <a:endParaRPr lang="en-GB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24955" y="2669438"/>
            <a:ext cx="7886700" cy="3165754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Woodford Bourne" panose="00000500000000000000" pitchFamily="50" charset="0"/>
              </a:rPr>
              <a:t>Drinks bottles must be transparent, with no labels or volume markers and placed on the floor.</a:t>
            </a:r>
          </a:p>
          <a:p>
            <a:endParaRPr lang="en-US" sz="2000" dirty="0">
              <a:latin typeface="Woodford Bourne" panose="00000500000000000000" pitchFamily="50" charset="0"/>
            </a:endParaRPr>
          </a:p>
          <a:p>
            <a:r>
              <a:rPr lang="en-US" sz="2000" dirty="0">
                <a:latin typeface="Woodford Bourne" panose="00000500000000000000" pitchFamily="50" charset="0"/>
              </a:rPr>
              <a:t>Any pencil cases taken into the exam room must be transparent.</a:t>
            </a:r>
            <a:endParaRPr lang="en-GB" sz="2000" dirty="0">
              <a:latin typeface="Woodford Bourne" panose="00000500000000000000" pitchFamily="50" charset="0"/>
            </a:endParaRPr>
          </a:p>
          <a:p>
            <a:endParaRPr lang="en-US" sz="2000" dirty="0">
              <a:latin typeface="Woodford Bourne" panose="00000500000000000000" pitchFamily="50" charset="0"/>
            </a:endParaRPr>
          </a:p>
          <a:p>
            <a:r>
              <a:rPr lang="en-US" sz="2000" dirty="0">
                <a:latin typeface="Woodford Bourne" panose="00000500000000000000" pitchFamily="50" charset="0"/>
              </a:rPr>
              <a:t>Pupils </a:t>
            </a:r>
            <a:r>
              <a:rPr lang="en-US" sz="2000" b="1" dirty="0">
                <a:latin typeface="Woodford Bourne" panose="00000500000000000000" pitchFamily="50" charset="0"/>
              </a:rPr>
              <a:t>must </a:t>
            </a:r>
            <a:r>
              <a:rPr lang="en-US" sz="2000" dirty="0">
                <a:latin typeface="Woodford Bourne" panose="00000500000000000000" pitchFamily="50" charset="0"/>
              </a:rPr>
              <a:t>write in </a:t>
            </a:r>
            <a:r>
              <a:rPr lang="en-US" sz="2000" b="1" dirty="0">
                <a:latin typeface="Woodford Bourne" panose="00000500000000000000" pitchFamily="50" charset="0"/>
              </a:rPr>
              <a:t>BLACK</a:t>
            </a:r>
            <a:r>
              <a:rPr lang="en-US" sz="2000" dirty="0">
                <a:latin typeface="Woodford Bourne" panose="00000500000000000000" pitchFamily="50" charset="0"/>
              </a:rPr>
              <a:t> ink. Coloured pencils or inks may only be used for diagrams, maps, charts, etc. unless the instructions printed on the front of the question paper state otherwise. </a:t>
            </a:r>
            <a:r>
              <a:rPr lang="en-US" sz="2400" dirty="0"/>
              <a:t>	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05114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14969" y="1560298"/>
            <a:ext cx="78867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Calculators, Dictionaries and Computer Spell-checkers </a:t>
            </a:r>
            <a:r>
              <a:rPr lang="en-US" dirty="0"/>
              <a:t>	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14969" y="3191489"/>
            <a:ext cx="7514062" cy="2785105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>
                <a:latin typeface="Woodford Bourne" panose="00000500000000000000" pitchFamily="50" charset="0"/>
              </a:rPr>
              <a:t>Must not be used unless they are told otherwise.</a:t>
            </a:r>
          </a:p>
          <a:p>
            <a:r>
              <a:rPr lang="en-US" sz="2600" dirty="0">
                <a:latin typeface="Woodford Bourne" panose="00000500000000000000" pitchFamily="50" charset="0"/>
              </a:rPr>
              <a:t>Pupils must bring their own equipment with them and know how to use it.</a:t>
            </a:r>
          </a:p>
          <a:p>
            <a:r>
              <a:rPr lang="en-GB" sz="2600" dirty="0">
                <a:latin typeface="Woodford Bourne" panose="00000500000000000000" pitchFamily="50" charset="0"/>
              </a:rPr>
              <a:t>Equipment for the exams are available in school</a:t>
            </a:r>
          </a:p>
          <a:p>
            <a:endParaRPr lang="en-GB" sz="2600" dirty="0">
              <a:latin typeface="Woodford Bourne" panose="00000500000000000000" pitchFamily="50" charset="0"/>
            </a:endParaRPr>
          </a:p>
          <a:p>
            <a:pPr marL="68580" indent="0" algn="ctr">
              <a:buNone/>
            </a:pPr>
            <a:r>
              <a:rPr lang="en-GB" sz="2600" b="1" dirty="0">
                <a:latin typeface="Woodford Bourne" panose="00000500000000000000" pitchFamily="50" charset="0"/>
              </a:rPr>
              <a:t>£2.50 exam pack - reception</a:t>
            </a:r>
          </a:p>
          <a:p>
            <a:pPr marL="68580" indent="0" algn="ctr">
              <a:buNone/>
            </a:pPr>
            <a:r>
              <a:rPr lang="en-GB" sz="2600" b="1" dirty="0">
                <a:latin typeface="Woodford Bourne" panose="00000500000000000000" pitchFamily="50" charset="0"/>
              </a:rPr>
              <a:t>£8.50 calculator - </a:t>
            </a:r>
            <a:r>
              <a:rPr lang="en-GB" sz="2600" b="1" dirty="0" err="1">
                <a:latin typeface="Woodford Bourne" panose="00000500000000000000" pitchFamily="50" charset="0"/>
              </a:rPr>
              <a:t>Parentpay</a:t>
            </a:r>
            <a:endParaRPr lang="en-GB" sz="2600" b="1" dirty="0">
              <a:latin typeface="Woodford Bourne" panose="00000500000000000000" pitchFamily="50" charset="0"/>
            </a:endParaRPr>
          </a:p>
          <a:p>
            <a:endParaRPr lang="en-US" sz="2200" dirty="0"/>
          </a:p>
          <a:p>
            <a:pPr marL="0" indent="0">
              <a:buNone/>
            </a:pPr>
            <a:r>
              <a:rPr lang="en-US" sz="2000" dirty="0"/>
              <a:t>	</a:t>
            </a:r>
          </a:p>
          <a:p>
            <a:pPr marL="0" indent="0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9007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19223" y="1447799"/>
            <a:ext cx="8871618" cy="1143000"/>
          </a:xfrm>
        </p:spPr>
        <p:txBody>
          <a:bodyPr>
            <a:noAutofit/>
          </a:bodyPr>
          <a:lstStyle/>
          <a:p>
            <a:r>
              <a:rPr lang="en-US" sz="3200" b="1" dirty="0"/>
              <a:t>Exam Information – the basics for pupils</a:t>
            </a:r>
            <a:endParaRPr lang="en-GB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9223" y="2590799"/>
            <a:ext cx="7886700" cy="370647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Woodford Bourne" panose="00000500000000000000" pitchFamily="50" charset="0"/>
              </a:rPr>
              <a:t>Know the dates and times of all exams. 	</a:t>
            </a:r>
          </a:p>
          <a:p>
            <a:endParaRPr lang="en-US" sz="2400" dirty="0">
              <a:latin typeface="Woodford Bourne" panose="00000500000000000000" pitchFamily="50" charset="0"/>
            </a:endParaRPr>
          </a:p>
          <a:p>
            <a:r>
              <a:rPr lang="en-US" sz="2400" dirty="0">
                <a:latin typeface="Woodford Bourne" panose="00000500000000000000" pitchFamily="50" charset="0"/>
              </a:rPr>
              <a:t>Arrive at least 20 minutes before the start of each exam.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16426B-D9D4-480A-9CDC-E803031C6D1B}"/>
              </a:ext>
            </a:extLst>
          </p:cNvPr>
          <p:cNvSpPr txBox="1"/>
          <p:nvPr/>
        </p:nvSpPr>
        <p:spPr>
          <a:xfrm>
            <a:off x="2474536" y="5040869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400" dirty="0"/>
            </a:br>
            <a:r>
              <a:rPr lang="en-GB" sz="1800" u="sng" dirty="0">
                <a:hlinkClick r:id="rId2"/>
              </a:rPr>
              <a:t>https://www.uvhs.uk/exams/timetable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103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25CFC24-E1C5-8487-5CFD-699457966D03}"/>
              </a:ext>
            </a:extLst>
          </p:cNvPr>
          <p:cNvSpPr/>
          <p:nvPr/>
        </p:nvSpPr>
        <p:spPr>
          <a:xfrm>
            <a:off x="0" y="6448926"/>
            <a:ext cx="9144000" cy="409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4CFF48-F2A8-75F1-9664-6029FE8AB007}"/>
              </a:ext>
            </a:extLst>
          </p:cNvPr>
          <p:cNvSpPr txBox="1"/>
          <p:nvPr/>
        </p:nvSpPr>
        <p:spPr>
          <a:xfrm>
            <a:off x="22679" y="6653463"/>
            <a:ext cx="91440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When students do not have exams, they will attend their usual lessons.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0CA1D6-8811-3ABB-BB1F-570BA7EC5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9" y="0"/>
            <a:ext cx="9166679" cy="674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482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EE4125-D735-F8BC-414F-CCF632F34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22" y="770783"/>
            <a:ext cx="9011178" cy="49626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1C7C16-ADA7-AB2B-5C30-98E1C304F3A0}"/>
              </a:ext>
            </a:extLst>
          </p:cNvPr>
          <p:cNvSpPr txBox="1"/>
          <p:nvPr/>
        </p:nvSpPr>
        <p:spPr>
          <a:xfrm>
            <a:off x="3517709" y="5178526"/>
            <a:ext cx="1064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Geography (pm)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6784B4-31D3-A9FD-6CB1-0FA009C30FD3}"/>
              </a:ext>
            </a:extLst>
          </p:cNvPr>
          <p:cNvSpPr txBox="1"/>
          <p:nvPr/>
        </p:nvSpPr>
        <p:spPr>
          <a:xfrm>
            <a:off x="3517709" y="4947113"/>
            <a:ext cx="12591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English (am)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6A5A1A-DFFC-A88F-CBE0-605D92ED7099}"/>
              </a:ext>
            </a:extLst>
          </p:cNvPr>
          <p:cNvSpPr txBox="1"/>
          <p:nvPr/>
        </p:nvSpPr>
        <p:spPr>
          <a:xfrm>
            <a:off x="2382834" y="5314245"/>
            <a:ext cx="1064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Maths (pm)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09965F-71FB-F88A-4A7D-7FCA46B3CBA2}"/>
              </a:ext>
            </a:extLst>
          </p:cNvPr>
          <p:cNvSpPr txBox="1"/>
          <p:nvPr/>
        </p:nvSpPr>
        <p:spPr>
          <a:xfrm>
            <a:off x="5800732" y="4248164"/>
            <a:ext cx="12591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Biology (am)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707347-1D99-8D29-9526-50B1C4E18B82}"/>
              </a:ext>
            </a:extLst>
          </p:cNvPr>
          <p:cNvSpPr txBox="1"/>
          <p:nvPr/>
        </p:nvSpPr>
        <p:spPr>
          <a:xfrm>
            <a:off x="1316886" y="4974522"/>
            <a:ext cx="12591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</a:rPr>
              <a:t>RS (am)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B3D9CF-BC08-5A9A-128A-F5E901BF97BD}"/>
              </a:ext>
            </a:extLst>
          </p:cNvPr>
          <p:cNvSpPr txBox="1"/>
          <p:nvPr/>
        </p:nvSpPr>
        <p:spPr>
          <a:xfrm>
            <a:off x="132822" y="5875677"/>
            <a:ext cx="8092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*Illustration only</a:t>
            </a:r>
          </a:p>
        </p:txBody>
      </p:sp>
    </p:spTree>
    <p:extLst>
      <p:ext uri="{BB962C8B-B14F-4D97-AF65-F5344CB8AC3E}">
        <p14:creationId xmlns:p14="http://schemas.microsoft.com/office/powerpoint/2010/main" val="269422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0549" y="2329934"/>
            <a:ext cx="7050327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4000" dirty="0">
                <a:latin typeface="Woodford Bourne" panose="00000500000000000000" pitchFamily="50" charset="0"/>
              </a:rPr>
              <a:t>Mrs Pirate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4000" b="1" dirty="0">
                <a:latin typeface="Woodford Bourne" panose="00000500000000000000" pitchFamily="50" charset="0"/>
              </a:rPr>
              <a:t>How much can you remember?</a:t>
            </a:r>
            <a:endParaRPr lang="en-GB" altLang="en-US" sz="4000" b="1" dirty="0">
              <a:latin typeface="Woodford Bourne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485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901700" y="1178859"/>
            <a:ext cx="3886200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Soap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Tea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Carrot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Buttons (for coat)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Treasure chest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Onion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Telescope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endParaRPr lang="en-GB" altLang="en-US" sz="2800" dirty="0">
              <a:latin typeface="Arial" panose="020B0604020202020204" pitchFamily="34" charset="0"/>
            </a:endParaRP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5508812" y="1303805"/>
            <a:ext cx="3048000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Eye patch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Vest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Apple Pie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Knickers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Sailing boat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Sea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2800" dirty="0">
                <a:latin typeface="Woodford Bourne" panose="00000500000000000000" pitchFamily="50" charset="0"/>
              </a:rPr>
              <a:t>Parrot (red &amp; green)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endParaRPr lang="en-GB" altLang="en-US" sz="2800" dirty="0">
              <a:latin typeface="Woodford Bourne" panose="00000500000000000000" pitchFamily="50" charset="0"/>
            </a:endParaRP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endParaRPr lang="en-GB" altLang="en-US" sz="2800" dirty="0">
              <a:latin typeface="Woodford Bourne" panose="00000500000000000000" pitchFamily="50" charset="0"/>
            </a:endParaRPr>
          </a:p>
        </p:txBody>
      </p:sp>
      <p:sp>
        <p:nvSpPr>
          <p:cNvPr id="6148" name="WordArt 6"/>
          <p:cNvSpPr>
            <a:spLocks noChangeArrowheads="1" noChangeShapeType="1" noTextEdit="1"/>
          </p:cNvSpPr>
          <p:nvPr/>
        </p:nvSpPr>
        <p:spPr bwMode="auto">
          <a:xfrm>
            <a:off x="1547813" y="476250"/>
            <a:ext cx="6480175" cy="952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GB" sz="3600" kern="10" dirty="0">
              <a:solidFill>
                <a:srgbClr val="006600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353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an.UVHS.018\AppData\Local\Microsoft\Windows\Temporary Internet Files\Content.IE5\U9GGCZ1I\1974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664" y="2142039"/>
            <a:ext cx="439248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B3A5E5-5F0E-D4BD-EC04-0AAF9BD16B92}"/>
              </a:ext>
            </a:extLst>
          </p:cNvPr>
          <p:cNvSpPr txBox="1"/>
          <p:nvPr/>
        </p:nvSpPr>
        <p:spPr>
          <a:xfrm>
            <a:off x="2286000" y="580757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Revision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89770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Top 10 revision tips for students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0688"/>
            <a:ext cx="8229600" cy="4857403"/>
          </a:xfrm>
        </p:spPr>
        <p:txBody>
          <a:bodyPr>
            <a:noAutofit/>
          </a:bodyPr>
          <a:lstStyle/>
          <a:p>
            <a:r>
              <a:rPr lang="en-GB" sz="2800" dirty="0"/>
              <a:t> </a:t>
            </a:r>
            <a:r>
              <a:rPr lang="en-GB" sz="2400" dirty="0"/>
              <a:t>Start early – don’t keep putting it off</a:t>
            </a:r>
          </a:p>
          <a:p>
            <a:r>
              <a:rPr lang="en-GB" sz="2400" dirty="0"/>
              <a:t> Find the right place to revise</a:t>
            </a:r>
          </a:p>
          <a:p>
            <a:r>
              <a:rPr lang="en-GB" sz="2400" dirty="0"/>
              <a:t> Try different revision techniques</a:t>
            </a:r>
          </a:p>
          <a:p>
            <a:r>
              <a:rPr lang="en-GB" sz="2400" dirty="0"/>
              <a:t> Take short breaks</a:t>
            </a:r>
          </a:p>
          <a:p>
            <a:r>
              <a:rPr lang="en-GB" sz="2400" dirty="0"/>
              <a:t> Eat healthily</a:t>
            </a:r>
          </a:p>
          <a:p>
            <a:r>
              <a:rPr lang="en-GB" sz="2400" dirty="0"/>
              <a:t> Take regular exercise</a:t>
            </a:r>
          </a:p>
          <a:p>
            <a:r>
              <a:rPr lang="en-GB" sz="2400" dirty="0"/>
              <a:t> Get enough sleep</a:t>
            </a:r>
          </a:p>
          <a:p>
            <a:r>
              <a:rPr lang="en-GB" sz="2400" dirty="0"/>
              <a:t> Use revision guides</a:t>
            </a:r>
          </a:p>
          <a:p>
            <a:r>
              <a:rPr lang="en-GB" sz="2400" dirty="0"/>
              <a:t> Don’t just read your notes – write things down</a:t>
            </a:r>
          </a:p>
          <a:p>
            <a:r>
              <a:rPr lang="en-GB" sz="2400" dirty="0"/>
              <a:t> Do lots of practice papers</a:t>
            </a:r>
          </a:p>
        </p:txBody>
      </p:sp>
    </p:spTree>
    <p:extLst>
      <p:ext uri="{BB962C8B-B14F-4D97-AF65-F5344CB8AC3E}">
        <p14:creationId xmlns:p14="http://schemas.microsoft.com/office/powerpoint/2010/main" val="1445084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71288"/>
            <a:ext cx="7886700" cy="1325563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Berlin Sans FB Demi" pitchFamily="34" charset="0"/>
              </a:rPr>
              <a:t>Ways to revise…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8650" y="2132855"/>
            <a:ext cx="4087366" cy="3494221"/>
          </a:xfrm>
        </p:spPr>
        <p:txBody>
          <a:bodyPr>
            <a:normAutofit/>
          </a:bodyPr>
          <a:lstStyle/>
          <a:p>
            <a:r>
              <a:rPr lang="en-GB" sz="2800" dirty="0" err="1"/>
              <a:t>Mindmaps</a:t>
            </a:r>
            <a:r>
              <a:rPr lang="en-GB" sz="2800" dirty="0"/>
              <a:t> </a:t>
            </a:r>
          </a:p>
          <a:p>
            <a:r>
              <a:rPr lang="en-GB" sz="2800" dirty="0"/>
              <a:t>Index/flash cards</a:t>
            </a:r>
          </a:p>
          <a:p>
            <a:r>
              <a:rPr lang="en-GB" sz="2800" dirty="0"/>
              <a:t>Past papers</a:t>
            </a:r>
          </a:p>
          <a:p>
            <a:r>
              <a:rPr lang="en-GB" sz="2800" dirty="0"/>
              <a:t>Memory skills</a:t>
            </a:r>
          </a:p>
          <a:p>
            <a:r>
              <a:rPr lang="en-GB" sz="2800" dirty="0"/>
              <a:t>Look/cover/write/check</a:t>
            </a:r>
          </a:p>
          <a:p>
            <a:r>
              <a:rPr lang="en-GB" sz="2800" dirty="0"/>
              <a:t>Posters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716016" y="2204863"/>
            <a:ext cx="3633592" cy="3605093"/>
          </a:xfrm>
        </p:spPr>
        <p:txBody>
          <a:bodyPr>
            <a:normAutofit/>
          </a:bodyPr>
          <a:lstStyle/>
          <a:p>
            <a:r>
              <a:rPr lang="en-GB" sz="2800" dirty="0"/>
              <a:t>Record</a:t>
            </a:r>
          </a:p>
          <a:p>
            <a:r>
              <a:rPr lang="en-GB" sz="2800" dirty="0"/>
              <a:t>Games and quizzes</a:t>
            </a:r>
          </a:p>
          <a:p>
            <a:r>
              <a:rPr lang="en-GB" sz="2800" dirty="0"/>
              <a:t>Websites</a:t>
            </a:r>
          </a:p>
          <a:p>
            <a:r>
              <a:rPr lang="en-GB" sz="2800" dirty="0"/>
              <a:t>Group revision</a:t>
            </a:r>
          </a:p>
          <a:p>
            <a:r>
              <a:rPr lang="en-GB" sz="2800" dirty="0"/>
              <a:t>Video/audio</a:t>
            </a:r>
          </a:p>
          <a:p>
            <a:r>
              <a:rPr lang="en-GB" sz="2800" dirty="0"/>
              <a:t>Become a teacher</a:t>
            </a:r>
          </a:p>
        </p:txBody>
      </p:sp>
    </p:spTree>
    <p:extLst>
      <p:ext uri="{BB962C8B-B14F-4D97-AF65-F5344CB8AC3E}">
        <p14:creationId xmlns:p14="http://schemas.microsoft.com/office/powerpoint/2010/main" val="656711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927043" y="342325"/>
            <a:ext cx="264941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dirty="0">
                <a:latin typeface="Arial" panose="020B0604020202020204" pitchFamily="34" charset="0"/>
              </a:rPr>
              <a:t>Mrs Pirate</a:t>
            </a:r>
            <a:endParaRPr lang="en-GB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91402" y="2061090"/>
            <a:ext cx="326571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latin typeface="Arial" panose="020B0604020202020204" pitchFamily="34" charset="0"/>
              </a:rPr>
              <a:t>Spaced recall/retrieval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GB" altLang="en-US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latin typeface="Arial" panose="020B0604020202020204" pitchFamily="34" charset="0"/>
              </a:rPr>
              <a:t>How much can you remember?</a:t>
            </a:r>
          </a:p>
        </p:txBody>
      </p:sp>
      <p:pic>
        <p:nvPicPr>
          <p:cNvPr id="8196" name="Picture 5" descr="mrs pirate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920" y="955388"/>
            <a:ext cx="5274547" cy="5123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3584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89489">
            <a:off x="6845726" y="3895781"/>
            <a:ext cx="2109383" cy="2458861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28599" y="1129553"/>
            <a:ext cx="4760259" cy="28115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04440" y="1580297"/>
            <a:ext cx="4560168" cy="23790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Help your brain get to grips with an ‘old’ topic by dividing it up to compare key ideas &amp; write simple summaries to help points stick in your mind.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19635" y="4041290"/>
            <a:ext cx="4760259" cy="24143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268939" y="4086114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63" name="Rectangle 62"/>
          <p:cNvSpPr/>
          <p:nvPr/>
        </p:nvSpPr>
        <p:spPr>
          <a:xfrm>
            <a:off x="259975" y="4552277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spc="-1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Just draw a line down the middle of a page &amp; add clear headings.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37563" y="5511500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spc="-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Then write simple points using as few words as possible.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latin typeface="Tw Cen MT" panose="020B0602020104020603" pitchFamily="34" charset="0"/>
              </a:rPr>
              <a:t>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6968" y="345320"/>
            <a:ext cx="7909560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Split Page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83855">
            <a:off x="4914371" y="3734506"/>
            <a:ext cx="2164901" cy="2620405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55537">
            <a:off x="6713579" y="941832"/>
            <a:ext cx="2128669" cy="2888361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90169">
            <a:off x="5004698" y="713231"/>
            <a:ext cx="2088813" cy="2877674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5949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5154" y="4844304"/>
            <a:ext cx="2190730" cy="1667571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12550">
            <a:off x="5105218" y="3375162"/>
            <a:ext cx="2223428" cy="1675746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207" y="2437278"/>
            <a:ext cx="2223428" cy="1667571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564">
            <a:off x="5211141" y="1122878"/>
            <a:ext cx="2207079" cy="1659397"/>
          </a:xfrm>
          <a:prstGeom prst="rect">
            <a:avLst/>
          </a:prstGeom>
          <a:ln>
            <a:solidFill>
              <a:srgbClr val="FF006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Rectangle 25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latin typeface="Tw Cen MT" panose="020B0602020104020603" pitchFamily="34" charset="0"/>
              </a:rPr>
              <a:t>61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Poster Tour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28599" y="1129553"/>
            <a:ext cx="4760259" cy="2683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04440" y="1516289"/>
            <a:ext cx="4791542" cy="2260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US" sz="2800" b="1" spc="-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Give your brain some ‘surprise’ stimulation by asking someone </a:t>
            </a:r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to put posters/post-its in random places in your home to create extra ‘memory hooks’.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9635" y="3986784"/>
            <a:ext cx="4760259" cy="24946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78083" y="4076970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9119" y="4543133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The element of ‘surprise’ can be what your memory recalls first.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46706" y="5502356"/>
            <a:ext cx="4672766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That then ‘unlocks’ the words or images that link to a key topic.</a:t>
            </a:r>
          </a:p>
        </p:txBody>
      </p:sp>
    </p:spTree>
    <p:extLst>
      <p:ext uri="{BB962C8B-B14F-4D97-AF65-F5344CB8AC3E}">
        <p14:creationId xmlns:p14="http://schemas.microsoft.com/office/powerpoint/2010/main" val="29209762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200" b="1" dirty="0">
                <a:latin typeface="Tw Cen MT" panose="020B0602020104020603" pitchFamily="34" charset="0"/>
              </a:rPr>
              <a:t>14</a:t>
            </a:r>
            <a:endParaRPr lang="en-GB" sz="3200" b="1" dirty="0">
              <a:latin typeface="Tw Cen MT" panose="020B0602020104020603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Index Cards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28599" y="1129553"/>
            <a:ext cx="4760259" cy="2683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04440" y="1516289"/>
            <a:ext cx="4560168" cy="2260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Index cards simply carry information and are a great way to make ‘bitesize’ notes about any kind of topic, using words &amp; labelled diagrams</a:t>
            </a:r>
            <a:endParaRPr lang="en-GB" sz="2800" b="1" spc="-80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19635" y="3986784"/>
            <a:ext cx="4760259" cy="24946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78083" y="4076970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9119" y="4543133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First write a clear heading, then keep things clear – don’t cram!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6706" y="5502356"/>
            <a:ext cx="4672766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spc="-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But over weeks &amp; months, keep reading them to refresh your recall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Thanks to some of our Year 11 students for these examples from their ‘reviewing’ notes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Thanks to one of our Year 11 Science students for these sample cards from their ‘reviewing’ notes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pic>
        <p:nvPicPr>
          <p:cNvPr id="31" name="Picture 30" descr="Screen Clipping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18620">
            <a:off x="5148559" y="81590"/>
            <a:ext cx="3886321" cy="2538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31" descr="Screen Clipping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89894">
            <a:off x="5217561" y="1777430"/>
            <a:ext cx="3886321" cy="2630183"/>
          </a:xfrm>
          <a:prstGeom prst="rect">
            <a:avLst/>
          </a:prstGeom>
          <a:ln>
            <a:noFill/>
          </a:ln>
          <a:effectLst>
            <a:outerShdw blurRad="292100" dist="139700" dir="12840000" algn="tl" rotWithShape="0">
              <a:schemeClr val="bg1">
                <a:lumMod val="50000"/>
                <a:alpha val="65000"/>
              </a:scheme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95645" flipH="1">
            <a:off x="5046674" y="3482940"/>
            <a:ext cx="5669272" cy="3441843"/>
          </a:xfrm>
          <a:prstGeom prst="rect">
            <a:avLst/>
          </a:prstGeom>
          <a:ln>
            <a:noFill/>
          </a:ln>
          <a:effectLst>
            <a:outerShdw blurRad="292100" dist="139700" dir="15780000" algn="tl" rotWithShape="0">
              <a:schemeClr val="bg1">
                <a:lumMod val="50000"/>
                <a:alpha val="91000"/>
              </a:schemeClr>
            </a:outerShdw>
          </a:effec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22629">
            <a:off x="4937115" y="3952266"/>
            <a:ext cx="3864224" cy="2459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8870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28599" y="1129553"/>
            <a:ext cx="4760259" cy="19229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22728" y="1680881"/>
            <a:ext cx="4558555" cy="1183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When stuck in a revision rut, a ‘study walk’ can break the </a:t>
            </a:r>
            <a:r>
              <a:rPr lang="en-GB" sz="2400" b="1" spc="-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boredom &amp; stimulate your brain.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19635" y="3218330"/>
            <a:ext cx="4760259" cy="32631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 62"/>
          <p:cNvSpPr/>
          <p:nvPr/>
        </p:nvSpPr>
        <p:spPr>
          <a:xfrm>
            <a:off x="259975" y="3729317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Speaking, rather than writing, works better for some people.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37563" y="4688540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So pick a topic &amp; </a:t>
            </a:r>
            <a:r>
              <a:rPr lang="en-GB" sz="2400" b="1" u="sng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explain it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to your walking buddy.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55575" y="5544670"/>
            <a:ext cx="5701554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spc="-12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You could even do it when you’re walking   the dog but maybe not too loud!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200" y="1252111"/>
            <a:ext cx="1717581" cy="5350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011844" y="1529090"/>
            <a:ext cx="2047862" cy="5103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7062" y="1673324"/>
            <a:ext cx="524746" cy="4454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5497" y="1341630"/>
            <a:ext cx="447193" cy="379594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5970493" y="309282"/>
            <a:ext cx="1169894" cy="927847"/>
          </a:xfrm>
          <a:prstGeom prst="wedgeEllipseCallout">
            <a:avLst>
              <a:gd name="adj1" fmla="val -17306"/>
              <a:gd name="adj2" fmla="val 6974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7261410" y="389967"/>
            <a:ext cx="874061" cy="847166"/>
          </a:xfrm>
          <a:prstGeom prst="wedgeRoundRectCallout">
            <a:avLst>
              <a:gd name="adj1" fmla="val -1232"/>
              <a:gd name="adj2" fmla="val 71494"/>
              <a:gd name="adj3" fmla="val 1666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8939" y="3263154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latin typeface="Tw Cen MT" panose="020B0602020104020603" pitchFamily="34" charset="0"/>
              </a:rPr>
              <a:t>72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Walk &amp; Talk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002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28599" y="1129553"/>
            <a:ext cx="4760259" cy="19229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22728" y="1680881"/>
            <a:ext cx="4558555" cy="1183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Use your room as a way to link actions with ideas to help you remember better.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19635" y="3218330"/>
            <a:ext cx="4760259" cy="32631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 62"/>
          <p:cNvSpPr/>
          <p:nvPr/>
        </p:nvSpPr>
        <p:spPr>
          <a:xfrm>
            <a:off x="259975" y="3729317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Write key terms on A4 sheets, or post-its &amp; place round room.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37563" y="4621305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GB" sz="2400" b="1" spc="-17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Jump, walk or dance (!) between the words and say each out loud.</a:t>
            </a:r>
            <a:endParaRPr lang="en-GB" sz="240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268939" y="5567081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b="1" spc="-15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Movement can help ideas ‘stick’ &amp; it becomes a ‘hook’ for recall later.</a:t>
            </a:r>
            <a:endParaRPr lang="en-GB" sz="240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52" y="1076508"/>
            <a:ext cx="3792071" cy="3142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642" y="3496236"/>
            <a:ext cx="3520440" cy="2933699"/>
          </a:xfrm>
          <a:prstGeom prst="rect">
            <a:avLst/>
          </a:prstGeom>
          <a:ln w="76200">
            <a:solidFill>
              <a:srgbClr val="D295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Rectangle 23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8939" y="3263154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b="1" dirty="0">
                <a:latin typeface="Tw Cen MT" panose="020B0602020104020603" pitchFamily="34" charset="0"/>
              </a:rPr>
              <a:t>93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Get Moving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9429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5638">
            <a:off x="3842589" y="2497545"/>
            <a:ext cx="2166915" cy="2055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yaleheartstudy.org/site/wp-content/uploads/2012/06/exercise-blog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7732">
            <a:off x="4499247" y="516424"/>
            <a:ext cx="2741344" cy="177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9" y="1045943"/>
            <a:ext cx="3260953" cy="1202485"/>
          </a:xfrm>
        </p:spPr>
        <p:txBody>
          <a:bodyPr>
            <a:normAutofit/>
          </a:bodyPr>
          <a:lstStyle/>
          <a:p>
            <a:pPr algn="l"/>
            <a:r>
              <a:rPr lang="en-GB" sz="7200" b="1" dirty="0">
                <a:latin typeface="Berlin Sans FB" pitchFamily="34" charset="0"/>
              </a:rPr>
              <a:t>STRESS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7682" y="2248428"/>
            <a:ext cx="3200400" cy="3602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Berlin Sans FB" pitchFamily="34" charset="0"/>
              </a:rPr>
              <a:t>Is easier to prevent than to cure.</a:t>
            </a:r>
          </a:p>
          <a:p>
            <a:pPr marL="0" indent="0">
              <a:buNone/>
            </a:pPr>
            <a:r>
              <a:rPr lang="en-GB" sz="4000" b="1" dirty="0">
                <a:latin typeface="Berlin Sans FB" pitchFamily="34" charset="0"/>
              </a:rPr>
              <a:t>Be kind to yourself.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2949">
            <a:off x="6575735" y="4349074"/>
            <a:ext cx="2040693" cy="200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 rot="424195">
            <a:off x="7236449" y="1382952"/>
            <a:ext cx="1735446" cy="48008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4000" dirty="0">
                <a:latin typeface="Berlin Sans FB" pitchFamily="34" charset="0"/>
              </a:rPr>
              <a:t>Exercise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3"/>
          </p:nvPr>
        </p:nvSpPr>
        <p:spPr>
          <a:xfrm rot="249387">
            <a:off x="5883243" y="2933583"/>
            <a:ext cx="3098275" cy="4800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dirty="0">
                <a:latin typeface="Berlin Sans FB" pitchFamily="34" charset="0"/>
              </a:rPr>
              <a:t>Have a soak in the bath.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quarter" idx="13"/>
          </p:nvPr>
        </p:nvSpPr>
        <p:spPr>
          <a:xfrm rot="21167998">
            <a:off x="3655980" y="4934069"/>
            <a:ext cx="3098275" cy="4800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dirty="0">
                <a:latin typeface="Berlin Sans FB" pitchFamily="34" charset="0"/>
              </a:rPr>
              <a:t>Do something you know will make you laugh</a:t>
            </a:r>
          </a:p>
        </p:txBody>
      </p:sp>
    </p:spTree>
    <p:extLst>
      <p:ext uri="{BB962C8B-B14F-4D97-AF65-F5344CB8AC3E}">
        <p14:creationId xmlns:p14="http://schemas.microsoft.com/office/powerpoint/2010/main" val="3757414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3200" b="1" spc="-300" dirty="0">
                <a:latin typeface="Tw Cen MT" panose="020B0602020104020603" pitchFamily="34" charset="0"/>
              </a:rPr>
              <a:t> 25</a:t>
            </a:r>
            <a:endParaRPr lang="en-GB" sz="3200" b="1" spc="-300" dirty="0">
              <a:latin typeface="Tw Cen MT" panose="020B0602020104020603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Food &amp; Drink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599" y="1129553"/>
            <a:ext cx="4760259" cy="2683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4439" y="1516289"/>
            <a:ext cx="4699075" cy="2260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Study habits are important for learning – but your wellbeing is the most important thing so it’s vital to eat &amp; drink healthily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9635" y="3986784"/>
            <a:ext cx="4760259" cy="24946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78083" y="4076970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9119" y="4543133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It’s all about having a balanced diet, such as having ‘5 A Day’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46706" y="5502356"/>
            <a:ext cx="4672766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And it’s crucial to stay hydrated by drinking enough water.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Thanks to some of our Year 11 students for these examples from their ‘reviewing’ notes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For more background on sleep hygiene </a:t>
            </a:r>
            <a:r>
              <a:rPr lang="en-GB" sz="1600" dirty="0">
                <a:latin typeface="Tw Cen MT" panose="020B0602020104020603" pitchFamily="34" charset="0"/>
                <a:hlinkClick r:id="rId3"/>
              </a:rPr>
              <a:t>click here </a:t>
            </a:r>
            <a:r>
              <a:rPr lang="en-GB" sz="1600" dirty="0">
                <a:latin typeface="Tw Cen MT" panose="020B0602020104020603" pitchFamily="34" charset="0"/>
              </a:rPr>
              <a:t>and more on phone ‘blue light’ </a:t>
            </a:r>
            <a:r>
              <a:rPr lang="en-GB" sz="1600" dirty="0">
                <a:latin typeface="Tw Cen MT" panose="020B0602020104020603" pitchFamily="34" charset="0"/>
                <a:hlinkClick r:id="rId4"/>
              </a:rPr>
              <a:t>click here</a:t>
            </a:r>
            <a:endParaRPr lang="en-GB" sz="1600" dirty="0">
              <a:latin typeface="Tw Cen MT" panose="020B06020201040206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3045" y="3647326"/>
            <a:ext cx="2772373" cy="276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38031">
            <a:off x="5165480" y="1109609"/>
            <a:ext cx="3783311" cy="2524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9679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200" b="1" spc="-300" dirty="0">
                <a:latin typeface="Tw Cen MT" panose="020B0602020104020603" pitchFamily="34" charset="0"/>
              </a:rPr>
              <a:t>26</a:t>
            </a:r>
            <a:endParaRPr lang="en-GB" sz="3200" b="1" spc="-300" dirty="0">
              <a:latin typeface="Tw Cen MT" panose="020B0602020104020603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Regular exercise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599" y="1129553"/>
            <a:ext cx="4760259" cy="2683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4439" y="1516289"/>
            <a:ext cx="4699075" cy="2260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Being physically active is a huge part of staying mentally active, so that means getting involved in some kind of exercise at school or home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9635" y="3986784"/>
            <a:ext cx="4760259" cy="24946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78083" y="4076970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9119" y="4543133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It doesn’t have to be sport – just getting out and about is good!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46706" y="5502356"/>
            <a:ext cx="4672766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spc="-1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It’s all part of having a healthy work/life balance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Thanks to some of our Year 11 students for these examples from their ‘reviewing’ notes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For more background on sleep hygiene </a:t>
            </a:r>
            <a:r>
              <a:rPr lang="en-GB" sz="1600" dirty="0">
                <a:latin typeface="Tw Cen MT" panose="020B0602020104020603" pitchFamily="34" charset="0"/>
                <a:hlinkClick r:id="rId3"/>
              </a:rPr>
              <a:t>click here </a:t>
            </a:r>
            <a:r>
              <a:rPr lang="en-GB" sz="1600" dirty="0">
                <a:latin typeface="Tw Cen MT" panose="020B0602020104020603" pitchFamily="34" charset="0"/>
              </a:rPr>
              <a:t>and more on phone ‘blue light’ </a:t>
            </a:r>
            <a:r>
              <a:rPr lang="en-GB" sz="1600" dirty="0">
                <a:latin typeface="Tw Cen MT" panose="020B0602020104020603" pitchFamily="34" charset="0"/>
                <a:hlinkClick r:id="rId4"/>
              </a:rPr>
              <a:t>click here</a:t>
            </a:r>
            <a:endParaRPr lang="en-GB" sz="1600" dirty="0">
              <a:latin typeface="Tw Cen MT" panose="020B06020201040206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637" t="5247" r="55030" b="2684"/>
          <a:stretch/>
        </p:blipFill>
        <p:spPr>
          <a:xfrm rot="212146">
            <a:off x="5332288" y="1078785"/>
            <a:ext cx="3462391" cy="5323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69661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mage result for brain cells fi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55494" y="435685"/>
            <a:ext cx="549178" cy="5244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3200" b="1" spc="-300">
                <a:latin typeface="Tw Cen MT" panose="020B0602020104020603" pitchFamily="34" charset="0"/>
              </a:rPr>
              <a:t>27</a:t>
            </a:r>
            <a:endParaRPr lang="en-GB" sz="3200" b="1" spc="-300" dirty="0">
              <a:latin typeface="Tw Cen MT" panose="020B0602020104020603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86968" y="345320"/>
            <a:ext cx="5337208" cy="699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66"/>
                </a:solidFill>
                <a:latin typeface="Tw Cen MT" panose="020B0602020104020603" pitchFamily="34" charset="0"/>
              </a:rPr>
              <a:t>Sleep Hygiene</a:t>
            </a:r>
            <a:endParaRPr lang="en-GB" sz="4800" dirty="0">
              <a:solidFill>
                <a:srgbClr val="FF0066"/>
              </a:solidFill>
              <a:latin typeface="Tw Cen MT" panose="020B0602020104020603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599" y="1129553"/>
            <a:ext cx="4760259" cy="2683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86510" y="1159855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What?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4439" y="1516289"/>
            <a:ext cx="4699075" cy="2260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r>
              <a:rPr lang="en-US" sz="2800" b="1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Research reveals that during sleep, the brain finds patterns in our memories from the day and makes them stronger and more permanent.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9635" y="3986784"/>
            <a:ext cx="4760259" cy="24946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78083" y="4076970"/>
            <a:ext cx="4442014" cy="398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rgbClr val="FF0066"/>
                </a:solidFill>
                <a:latin typeface="Tw Cen MT" panose="020B0602020104020603" pitchFamily="34" charset="0"/>
              </a:rPr>
              <a:t>How Use?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9119" y="4543133"/>
            <a:ext cx="4661648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So healthy ‘sleep hygiene’ habits are essential for your wellbeing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46706" y="5502356"/>
            <a:ext cx="4672766" cy="85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spc="-150" dirty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Have a regular bedtime &amp; avoid using your phone before bedtime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Thanks to some of our Year 11 students for these examples from their ‘reviewing’ notes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0" y="6599583"/>
            <a:ext cx="9144000" cy="2584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1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56850" y="6606284"/>
            <a:ext cx="8424000" cy="2517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 Cen MT" panose="020B0602020104020603" pitchFamily="34" charset="0"/>
              </a:rPr>
              <a:t>For more background on sleep hygiene </a:t>
            </a:r>
            <a:r>
              <a:rPr lang="en-GB" sz="1600" dirty="0">
                <a:latin typeface="Tw Cen MT" panose="020B0602020104020603" pitchFamily="34" charset="0"/>
                <a:hlinkClick r:id="rId3"/>
              </a:rPr>
              <a:t>click here </a:t>
            </a:r>
            <a:r>
              <a:rPr lang="en-GB" sz="1600" dirty="0">
                <a:latin typeface="Tw Cen MT" panose="020B0602020104020603" pitchFamily="34" charset="0"/>
              </a:rPr>
              <a:t>and more on phone ‘blue light’ </a:t>
            </a:r>
            <a:r>
              <a:rPr lang="en-GB" sz="1600" dirty="0">
                <a:latin typeface="Tw Cen MT" panose="020B0602020104020603" pitchFamily="34" charset="0"/>
                <a:hlinkClick r:id="rId4"/>
              </a:rPr>
              <a:t>click here</a:t>
            </a:r>
            <a:endParaRPr lang="en-GB" sz="1600" dirty="0">
              <a:latin typeface="Tw Cen MT" panose="020B06020201040206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" y="6621788"/>
            <a:ext cx="216000" cy="216000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"/>
          <a:stretch/>
        </p:blipFill>
        <p:spPr>
          <a:xfrm rot="554213">
            <a:off x="5766759" y="1315092"/>
            <a:ext cx="2545033" cy="3487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4490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VHS Template Widescreen.potx" id="{84C9436D-C1A3-45F9-AF90-5B4127E918A4}" vid="{0755A3B8-6AF1-433E-BE86-3AA046A56A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8752</TotalTime>
  <Words>1565</Words>
  <Application>Microsoft Office PowerPoint</Application>
  <PresentationFormat>On-screen Show (4:3)</PresentationFormat>
  <Paragraphs>240</Paragraphs>
  <Slides>32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Berlin Sans FB</vt:lpstr>
      <vt:lpstr>Berlin Sans FB Demi</vt:lpstr>
      <vt:lpstr>Calibri</vt:lpstr>
      <vt:lpstr>Century Gothic</vt:lpstr>
      <vt:lpstr>Comic Sans MS</vt:lpstr>
      <vt:lpstr>Impact</vt:lpstr>
      <vt:lpstr>Tw Cen MT</vt:lpstr>
      <vt:lpstr>Woodford Bourne</vt:lpstr>
      <vt:lpstr>Office Theme</vt:lpstr>
      <vt:lpstr>Year 10 Exams Information Evening </vt:lpstr>
      <vt:lpstr>Y10 GCSE Preparation Evening </vt:lpstr>
      <vt:lpstr>A Partnership</vt:lpstr>
      <vt:lpstr>Important Dates </vt:lpstr>
      <vt:lpstr>PowerPoint Presentation</vt:lpstr>
      <vt:lpstr>PowerPoint Presentation</vt:lpstr>
      <vt:lpstr>PowerPoint Presentation</vt:lpstr>
      <vt:lpstr>PowerPoint Presentation</vt:lpstr>
      <vt:lpstr>Y10 Exam Week   https://www.uvhs.uk/exams/timetable </vt:lpstr>
      <vt:lpstr>Year 10 Practice Exams </vt:lpstr>
      <vt:lpstr>Exam Regulations –  Understanding the rules</vt:lpstr>
      <vt:lpstr>Exam Regulations –  Understanding the rules</vt:lpstr>
      <vt:lpstr>Exam Regulations –  Understanding the rules</vt:lpstr>
      <vt:lpstr>Calculators, Dictionaries and Computer Spell-checkers  </vt:lpstr>
      <vt:lpstr>Exam Information – the basics for pupils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10 revision tips for students</vt:lpstr>
      <vt:lpstr>Ways to revise…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STRESS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L Muldoon</cp:lastModifiedBy>
  <cp:revision>59</cp:revision>
  <cp:lastPrinted>2026-05-07T15:46:39Z</cp:lastPrinted>
  <dcterms:created xsi:type="dcterms:W3CDTF">2017-09-10T13:18:00Z</dcterms:created>
  <dcterms:modified xsi:type="dcterms:W3CDTF">2026-05-07T16:04:05Z</dcterms:modified>
</cp:coreProperties>
</file>