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7" r:id="rId5"/>
    <p:sldId id="258" r:id="rId6"/>
    <p:sldId id="260" r:id="rId7"/>
    <p:sldId id="261" r:id="rId8"/>
    <p:sldId id="262" r:id="rId9"/>
    <p:sldId id="264" r:id="rId10"/>
    <p:sldId id="266" r:id="rId11"/>
    <p:sldId id="267" r:id="rId12"/>
    <p:sldId id="268" r:id="rId13"/>
    <p:sldId id="269" r:id="rId14"/>
    <p:sldId id="281" r:id="rId15"/>
    <p:sldId id="282" r:id="rId16"/>
    <p:sldId id="279" r:id="rId17"/>
    <p:sldId id="272" r:id="rId18"/>
    <p:sldId id="273" r:id="rId19"/>
    <p:sldId id="274" r:id="rId20"/>
    <p:sldId id="277" r:id="rId21"/>
    <p:sldId id="275" r:id="rId22"/>
    <p:sldId id="280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99"/>
    <a:srgbClr val="103A76"/>
    <a:srgbClr val="0065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FE1CE5-2A7B-43A3-8F3D-7D98CF6C2E34}" v="169" dt="2026-01-08T14:50:21.4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999FEB-A79F-47B8-BE63-C99DA186964F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08AEE-F9F4-4E32-960C-AA577EBEE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429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3D1B17-5720-4CC8-AA3D-E69067C6CD83}" type="slidenum">
              <a:rPr lang="en-US" smtClean="0"/>
              <a:pPr eaLnBrk="1" hangingPunct="1"/>
              <a:t>1</a:t>
            </a:fld>
            <a:endParaRPr 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899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29865D-D6C5-4A5A-949C-4E3489320DAB}" type="slidenum">
              <a:rPr lang="en-US" smtClean="0"/>
              <a:pPr eaLnBrk="1" hangingPunct="1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794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29865D-D6C5-4A5A-949C-4E3489320DAB}" type="slidenum">
              <a:rPr lang="en-US" smtClean="0"/>
              <a:pPr eaLnBrk="1" hangingPunct="1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6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026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59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2461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92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0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04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049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9129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736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47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6.pn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49619" y="1858500"/>
            <a:ext cx="7276351" cy="280076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8800" b="1" dirty="0">
                <a:ln w="11430"/>
                <a:solidFill>
                  <a:srgbClr val="103A7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Key Stage 4</a:t>
            </a:r>
          </a:p>
          <a:p>
            <a:pPr algn="ctr">
              <a:defRPr/>
            </a:pPr>
            <a:r>
              <a:rPr lang="en-US" sz="8800" b="1" dirty="0">
                <a:ln w="11430"/>
                <a:solidFill>
                  <a:srgbClr val="103A7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Options 2026</a:t>
            </a:r>
          </a:p>
        </p:txBody>
      </p:sp>
    </p:spTree>
    <p:extLst>
      <p:ext uri="{BB962C8B-B14F-4D97-AF65-F5344CB8AC3E}">
        <p14:creationId xmlns:p14="http://schemas.microsoft.com/office/powerpoint/2010/main" val="262430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569">
        <p:fade/>
      </p:transition>
    </mc:Choice>
    <mc:Fallback xmlns="">
      <p:transition spd="slow" advTm="1756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4381" y="825384"/>
            <a:ext cx="938538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Designing a curriculum</a:t>
            </a:r>
          </a:p>
        </p:txBody>
      </p:sp>
      <p:sp>
        <p:nvSpPr>
          <p:cNvPr id="5" name="Rectangle 4"/>
          <p:cNvSpPr/>
          <p:nvPr/>
        </p:nvSpPr>
        <p:spPr>
          <a:xfrm>
            <a:off x="2575147" y="2258750"/>
            <a:ext cx="302433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National</a:t>
            </a:r>
          </a:p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Government</a:t>
            </a:r>
          </a:p>
        </p:txBody>
      </p:sp>
      <p:sp>
        <p:nvSpPr>
          <p:cNvPr id="6" name="Rectangle 5"/>
          <p:cNvSpPr/>
          <p:nvPr/>
        </p:nvSpPr>
        <p:spPr>
          <a:xfrm>
            <a:off x="6623243" y="2258750"/>
            <a:ext cx="302433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Local Environment</a:t>
            </a:r>
          </a:p>
        </p:txBody>
      </p:sp>
      <p:sp>
        <p:nvSpPr>
          <p:cNvPr id="7" name="Rectangle 6"/>
          <p:cNvSpPr/>
          <p:nvPr/>
        </p:nvSpPr>
        <p:spPr>
          <a:xfrm>
            <a:off x="4753005" y="4199948"/>
            <a:ext cx="2808131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Needs </a:t>
            </a:r>
          </a:p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 the individual</a:t>
            </a:r>
          </a:p>
        </p:txBody>
      </p:sp>
      <p:sp>
        <p:nvSpPr>
          <p:cNvPr id="8" name="Rectangle 7"/>
          <p:cNvSpPr/>
          <p:nvPr/>
        </p:nvSpPr>
        <p:spPr>
          <a:xfrm>
            <a:off x="1464381" y="4430780"/>
            <a:ext cx="27594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Balance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8090348" y="4430780"/>
            <a:ext cx="311446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Enjoyment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37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8304"/>
    </mc:Choice>
    <mc:Fallback xmlns="">
      <p:transition advTm="68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1246094" y="1972509"/>
            <a:ext cx="9744636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GB" sz="3200" dirty="0"/>
              <a:t>The </a:t>
            </a:r>
            <a:r>
              <a:rPr lang="en-GB" sz="3200" b="1" dirty="0">
                <a:solidFill>
                  <a:srgbClr val="00B050"/>
                </a:solidFill>
              </a:rPr>
              <a:t>EBacc</a:t>
            </a:r>
            <a:r>
              <a:rPr lang="en-GB" sz="3200" dirty="0"/>
              <a:t> is a performance measure used in school league tables. It is not a qualification in itself but it shows how pupils have achieved  across a range of academic subjects –</a:t>
            </a:r>
          </a:p>
          <a:p>
            <a:pPr algn="just"/>
            <a:endParaRPr lang="en-GB" sz="3200" dirty="0"/>
          </a:p>
          <a:p>
            <a:pPr algn="ctr"/>
            <a:r>
              <a:rPr lang="en-GB" sz="3200" dirty="0">
                <a:solidFill>
                  <a:srgbClr val="00B050"/>
                </a:solidFill>
              </a:rPr>
              <a:t>English, Mathematics, two Sciences, History or Geography and a Modern Foreign Language.</a:t>
            </a:r>
          </a:p>
        </p:txBody>
      </p:sp>
      <p:sp>
        <p:nvSpPr>
          <p:cNvPr id="3" name="Rectangle 2"/>
          <p:cNvSpPr/>
          <p:nvPr/>
        </p:nvSpPr>
        <p:spPr>
          <a:xfrm>
            <a:off x="1919288" y="836713"/>
            <a:ext cx="835292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English Baccalaureate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679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5485"/>
    </mc:Choice>
    <mc:Fallback xmlns="">
      <p:transition advTm="35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1269242" y="2292817"/>
            <a:ext cx="9717206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GB" sz="3200" dirty="0"/>
              <a:t>Progress 8  is a performance measure introduced into school league tables in 2016. The measure shows how much progress pupils have made in a range of subjects including the </a:t>
            </a:r>
            <a:r>
              <a:rPr lang="en-GB" sz="3200" dirty="0" err="1">
                <a:solidFill>
                  <a:srgbClr val="00B050"/>
                </a:solidFill>
              </a:rPr>
              <a:t>EBacc</a:t>
            </a:r>
            <a:r>
              <a:rPr lang="en-GB" sz="3200" dirty="0"/>
              <a:t> subjects and up to 3 others. This is also not a qualification in itself.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1381" y="849449"/>
            <a:ext cx="835292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Progress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243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3625"/>
    </mc:Choice>
    <mc:Fallback xmlns="">
      <p:transition advTm="23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289" y="1486917"/>
            <a:ext cx="9851479" cy="376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91"/>
    </mc:Choice>
    <mc:Fallback xmlns="">
      <p:transition advTm="24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04814" y="689538"/>
            <a:ext cx="4144370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Old Government measure to assess school performance</a:t>
            </a:r>
          </a:p>
          <a:p>
            <a:r>
              <a:rPr lang="en-GB" sz="2800" dirty="0"/>
              <a:t>5 x GCSEs at C or above including English and Maths</a:t>
            </a:r>
          </a:p>
          <a:p>
            <a:endParaRPr lang="en-GB" sz="2800" dirty="0"/>
          </a:p>
          <a:p>
            <a:r>
              <a:rPr lang="en-GB" sz="2800" b="1" dirty="0">
                <a:solidFill>
                  <a:srgbClr val="FF0000"/>
                </a:solidFill>
              </a:rPr>
              <a:t>New</a:t>
            </a:r>
          </a:p>
          <a:p>
            <a:r>
              <a:rPr lang="en-GB" sz="2800" dirty="0"/>
              <a:t>Progress 8 Score</a:t>
            </a:r>
          </a:p>
          <a:p>
            <a:r>
              <a:rPr lang="en-GB" sz="2800" dirty="0" err="1"/>
              <a:t>EBacc</a:t>
            </a:r>
            <a:r>
              <a:rPr lang="en-GB" sz="2800" dirty="0"/>
              <a:t> Score</a:t>
            </a:r>
          </a:p>
          <a:p>
            <a:r>
              <a:rPr lang="en-GB" sz="2800" dirty="0"/>
              <a:t>English and Maths at Grade 5 and above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485254" y="689538"/>
            <a:ext cx="4158031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Employers and Further Education providers</a:t>
            </a:r>
          </a:p>
          <a:p>
            <a:endParaRPr lang="en-GB" sz="2800" dirty="0"/>
          </a:p>
          <a:p>
            <a:r>
              <a:rPr lang="en-GB" sz="2800" dirty="0"/>
              <a:t>5 x GCSEs at C or above including English and Maths</a:t>
            </a:r>
          </a:p>
          <a:p>
            <a:endParaRPr lang="en-GB" sz="2800" dirty="0"/>
          </a:p>
          <a:p>
            <a:r>
              <a:rPr lang="en-GB" sz="2800" b="1" dirty="0">
                <a:solidFill>
                  <a:srgbClr val="FF0000"/>
                </a:solidFill>
              </a:rPr>
              <a:t>New</a:t>
            </a:r>
          </a:p>
          <a:p>
            <a:r>
              <a:rPr lang="en-GB" sz="9600" dirty="0"/>
              <a:t>?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244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5603"/>
    </mc:Choice>
    <mc:Fallback xmlns="">
      <p:transition advTm="55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2060576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spcBef>
                <a:spcPct val="50000"/>
              </a:spcBef>
              <a:buBlip>
                <a:blip r:embed="rId3"/>
              </a:buBlip>
              <a:defRPr/>
            </a:pPr>
            <a:r>
              <a:rPr lang="en-GB" dirty="0"/>
              <a:t>Need to achieve a minimum of five grades 9 - 5 including English and Maths.</a:t>
            </a:r>
          </a:p>
          <a:p>
            <a:pPr marL="457200" indent="-457200">
              <a:spcBef>
                <a:spcPct val="50000"/>
              </a:spcBef>
              <a:buBlip>
                <a:blip r:embed="rId3"/>
              </a:buBlip>
              <a:defRPr/>
            </a:pPr>
            <a:r>
              <a:rPr lang="en-GB" dirty="0"/>
              <a:t>Sixth Form Prospectus details individual subject requirements. Usually Grade 6 in that subject.</a:t>
            </a:r>
          </a:p>
          <a:p>
            <a:pPr marL="457200" indent="-457200">
              <a:spcBef>
                <a:spcPct val="50000"/>
              </a:spcBef>
              <a:buBlip>
                <a:blip r:embed="rId3"/>
              </a:buBlip>
              <a:defRPr/>
            </a:pPr>
            <a:r>
              <a:rPr lang="en-GB" dirty="0"/>
              <a:t>e.g. Maths or French: Grade 6 or above.</a:t>
            </a:r>
          </a:p>
          <a:p>
            <a:pPr marL="457200" indent="-457200">
              <a:spcBef>
                <a:spcPct val="50000"/>
              </a:spcBef>
              <a:buBlip>
                <a:blip r:embed="rId3"/>
              </a:buBlip>
              <a:defRPr/>
            </a:pPr>
            <a:r>
              <a:rPr lang="en-GB" dirty="0"/>
              <a:t>Ask subject teachers for their advice.</a:t>
            </a:r>
          </a:p>
          <a:p>
            <a:pPr eaLnBrk="1" hangingPunct="1">
              <a:buFont typeface="Wingdings" pitchFamily="2" charset="2"/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919536" y="1052737"/>
            <a:ext cx="835292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Sixth Form Requirements</a:t>
            </a:r>
          </a:p>
        </p:txBody>
      </p:sp>
    </p:spTree>
    <p:extLst>
      <p:ext uri="{BB962C8B-B14F-4D97-AF65-F5344CB8AC3E}">
        <p14:creationId xmlns:p14="http://schemas.microsoft.com/office/powerpoint/2010/main" val="118219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1689"/>
    </mc:Choice>
    <mc:Fallback xmlns="">
      <p:transition advTm="4168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628899" y="2336949"/>
            <a:ext cx="70866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 dirty="0"/>
              <a:t>COMPULSORY CURRICULUM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976968" y="2950446"/>
            <a:ext cx="104177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2800" dirty="0">
                <a:latin typeface="+mn-lt"/>
              </a:rPr>
              <a:t>This is a fixed set of subjects which the majority of pupils study</a:t>
            </a:r>
            <a:r>
              <a:rPr lang="en-GB" dirty="0">
                <a:latin typeface="+mn-lt"/>
              </a:rPr>
              <a:t>.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590799" y="3995310"/>
            <a:ext cx="71628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3200" dirty="0"/>
              <a:t>OPTION CHOICES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62412" y="4577934"/>
            <a:ext cx="110468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2800" dirty="0">
                <a:latin typeface="+mn-lt"/>
              </a:rPr>
              <a:t>Four further choices selected from a larger range of subjects</a:t>
            </a:r>
            <a:r>
              <a:rPr lang="en-GB" sz="2800" dirty="0"/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1887724" y="1185556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What is studied at KS4?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100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216"/>
    </mc:Choice>
    <mc:Fallback xmlns="">
      <p:transition advTm="30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92" grpId="0"/>
      <p:bldP spid="163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38400" y="533400"/>
            <a:ext cx="7162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sz="3200">
              <a:latin typeface="Times New Roman" pitchFamily="18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735323" y="1649193"/>
            <a:ext cx="4195919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English Language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English Literature</a:t>
            </a:r>
            <a:endParaRPr lang="en-GB" sz="32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Mathematics</a:t>
            </a:r>
          </a:p>
        </p:txBody>
      </p:sp>
      <p:sp>
        <p:nvSpPr>
          <p:cNvPr id="9" name="Rectangle 8"/>
          <p:cNvSpPr/>
          <p:nvPr/>
        </p:nvSpPr>
        <p:spPr>
          <a:xfrm>
            <a:off x="1735324" y="675798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Compulsory Subjects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832" y="3875676"/>
            <a:ext cx="6115936" cy="2334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253663" y="1660184"/>
            <a:ext cx="48010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B050"/>
                </a:solidFill>
              </a:rPr>
              <a:t>Double Science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Personal Development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PE</a:t>
            </a:r>
            <a:endParaRPr lang="en-GB" sz="3200" dirty="0"/>
          </a:p>
        </p:txBody>
      </p:sp>
      <p:sp>
        <p:nvSpPr>
          <p:cNvPr id="3" name="Multiply 2"/>
          <p:cNvSpPr/>
          <p:nvPr/>
        </p:nvSpPr>
        <p:spPr>
          <a:xfrm>
            <a:off x="3237471" y="4530811"/>
            <a:ext cx="571098" cy="659027"/>
          </a:xfrm>
          <a:prstGeom prst="mathMultiply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Multiply 7"/>
          <p:cNvSpPr/>
          <p:nvPr/>
        </p:nvSpPr>
        <p:spPr>
          <a:xfrm>
            <a:off x="4084208" y="4530811"/>
            <a:ext cx="571098" cy="659027"/>
          </a:xfrm>
          <a:prstGeom prst="mathMultiply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Multiply 9"/>
          <p:cNvSpPr/>
          <p:nvPr/>
        </p:nvSpPr>
        <p:spPr>
          <a:xfrm>
            <a:off x="4988611" y="4556956"/>
            <a:ext cx="571098" cy="659027"/>
          </a:xfrm>
          <a:prstGeom prst="mathMultiply">
            <a:avLst/>
          </a:prstGeom>
          <a:solidFill>
            <a:srgbClr val="00B050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ultiply 10"/>
          <p:cNvSpPr/>
          <p:nvPr/>
        </p:nvSpPr>
        <p:spPr>
          <a:xfrm>
            <a:off x="5559709" y="4558387"/>
            <a:ext cx="571098" cy="659027"/>
          </a:xfrm>
          <a:prstGeom prst="mathMultiply">
            <a:avLst/>
          </a:prstGeom>
          <a:solidFill>
            <a:srgbClr val="00B050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583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8087"/>
    </mc:Choice>
    <mc:Fallback xmlns="">
      <p:transition advTm="78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 autoUpdateAnimBg="0"/>
      <p:bldP spid="3" grpId="0" animBg="1"/>
      <p:bldP spid="8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585543" y="420689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Option Subjects</a:t>
            </a:r>
          </a:p>
        </p:txBody>
      </p:sp>
      <p:sp>
        <p:nvSpPr>
          <p:cNvPr id="3" name="Rectangle 2"/>
          <p:cNvSpPr/>
          <p:nvPr/>
        </p:nvSpPr>
        <p:spPr>
          <a:xfrm>
            <a:off x="1809270" y="1251686"/>
            <a:ext cx="4127148" cy="3531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Geography 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History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Spanish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German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Computer Science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Separate (Triple) Science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5936418" y="836187"/>
            <a:ext cx="4572000" cy="5996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Religious Studies (BPE)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Business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Dance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Drama</a:t>
            </a:r>
            <a:endParaRPr lang="en-GB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Music</a:t>
            </a:r>
            <a:endParaRPr lang="en-GB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Fine Art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Food Preparation</a:t>
            </a:r>
            <a:endParaRPr lang="en-GB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Design &amp; Technology</a:t>
            </a:r>
          </a:p>
          <a:p>
            <a:pPr algn="ctr">
              <a:lnSpc>
                <a:spcPct val="115000"/>
              </a:lnSpc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ICT – Creative </a:t>
            </a:r>
            <a:r>
              <a:rPr lang="en-GB" sz="28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iMedia</a:t>
            </a:r>
            <a:endParaRPr lang="en-GB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Health and Social Care</a:t>
            </a:r>
            <a:endParaRPr lang="en-GB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Sport Studies</a:t>
            </a:r>
            <a:endParaRPr lang="en-GB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15000"/>
              </a:lnSpc>
            </a:pPr>
            <a:endParaRPr lang="en-GB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293" y="4854202"/>
            <a:ext cx="3889301" cy="148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590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422"/>
    </mc:Choice>
    <mc:Fallback xmlns="">
      <p:transition advTm="128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539111"/>
              </p:ext>
            </p:extLst>
          </p:nvPr>
        </p:nvGraphicFramePr>
        <p:xfrm>
          <a:off x="2757453" y="488024"/>
          <a:ext cx="6696744" cy="5876548"/>
        </p:xfrm>
        <a:graphic>
          <a:graphicData uri="http://schemas.openxmlformats.org/drawingml/2006/table">
            <a:tbl>
              <a:tblPr firstRow="1" firstCol="1" bandRow="1"/>
              <a:tblGrid>
                <a:gridCol w="661310">
                  <a:extLst>
                    <a:ext uri="{9D8B030D-6E8A-4147-A177-3AD203B41FA5}">
                      <a16:colId xmlns:a16="http://schemas.microsoft.com/office/drawing/2014/main" val="1994873987"/>
                    </a:ext>
                  </a:extLst>
                </a:gridCol>
                <a:gridCol w="2342692">
                  <a:extLst>
                    <a:ext uri="{9D8B030D-6E8A-4147-A177-3AD203B41FA5}">
                      <a16:colId xmlns:a16="http://schemas.microsoft.com/office/drawing/2014/main" val="1761015849"/>
                    </a:ext>
                  </a:extLst>
                </a:gridCol>
                <a:gridCol w="2900654">
                  <a:extLst>
                    <a:ext uri="{9D8B030D-6E8A-4147-A177-3AD203B41FA5}">
                      <a16:colId xmlns:a16="http://schemas.microsoft.com/office/drawing/2014/main" val="165759001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133998149"/>
                    </a:ext>
                  </a:extLst>
                </a:gridCol>
              </a:tblGrid>
              <a:tr h="20768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Subjects 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15" marR="18815" marT="2582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A3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Choices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A3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596945"/>
                  </a:ext>
                </a:extLst>
              </a:tr>
              <a:tr h="2224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Geography 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History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German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Spanish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one subject from Box A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760388"/>
                  </a:ext>
                </a:extLst>
              </a:tr>
              <a:tr h="9599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675129"/>
                  </a:ext>
                </a:extLst>
              </a:tr>
              <a:tr h="222492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Geography 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History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Spanish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German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French 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Separate Science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Computer Science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Drama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Fine Art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Food Preparation</a:t>
                      </a:r>
                      <a:endParaRPr lang="en-GB" sz="12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Design &amp; Technology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Business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Religious Studies (BPE)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ICT – Creative </a:t>
                      </a:r>
                      <a:r>
                        <a:rPr lang="en-GB" sz="1200" b="1" kern="12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iMedia</a:t>
                      </a:r>
                      <a:endParaRPr lang="en-GB" sz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Health and Social Care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Sport Studies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three subjects from Box B</a:t>
                      </a:r>
                      <a:endParaRPr lang="en-GB" sz="12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253868"/>
                  </a:ext>
                </a:extLst>
              </a:tr>
              <a:tr h="2385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Subject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Priority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909664"/>
                  </a:ext>
                </a:extLst>
              </a:tr>
              <a:tr h="53524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+mj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GB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2297540"/>
                  </a:ext>
                </a:extLst>
              </a:tr>
              <a:tr h="5322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j-lt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9206187"/>
                  </a:ext>
                </a:extLst>
              </a:tr>
              <a:tr h="5595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j-lt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117399"/>
                  </a:ext>
                </a:extLst>
              </a:tr>
              <a:tr h="18015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253645"/>
                  </a:ext>
                </a:extLst>
              </a:tr>
              <a:tr h="20516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2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Reserve Choice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Please identify an additional subject as your reserve choice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Reserve Subject Choice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287765"/>
                  </a:ext>
                </a:extLst>
              </a:tr>
              <a:tr h="3916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989300"/>
                  </a:ext>
                </a:extLst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146676" y="1644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74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8384"/>
    </mc:Choice>
    <mc:Fallback xmlns="">
      <p:transition advTm="2838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610866"/>
              </p:ext>
            </p:extLst>
          </p:nvPr>
        </p:nvGraphicFramePr>
        <p:xfrm>
          <a:off x="2747628" y="477514"/>
          <a:ext cx="6696744" cy="6098020"/>
        </p:xfrm>
        <a:graphic>
          <a:graphicData uri="http://schemas.openxmlformats.org/drawingml/2006/table">
            <a:tbl>
              <a:tblPr firstRow="1" firstCol="1" bandRow="1"/>
              <a:tblGrid>
                <a:gridCol w="661310">
                  <a:extLst>
                    <a:ext uri="{9D8B030D-6E8A-4147-A177-3AD203B41FA5}">
                      <a16:colId xmlns:a16="http://schemas.microsoft.com/office/drawing/2014/main" val="1994873987"/>
                    </a:ext>
                  </a:extLst>
                </a:gridCol>
                <a:gridCol w="2342692">
                  <a:extLst>
                    <a:ext uri="{9D8B030D-6E8A-4147-A177-3AD203B41FA5}">
                      <a16:colId xmlns:a16="http://schemas.microsoft.com/office/drawing/2014/main" val="1761015849"/>
                    </a:ext>
                  </a:extLst>
                </a:gridCol>
                <a:gridCol w="2900654">
                  <a:extLst>
                    <a:ext uri="{9D8B030D-6E8A-4147-A177-3AD203B41FA5}">
                      <a16:colId xmlns:a16="http://schemas.microsoft.com/office/drawing/2014/main" val="165759001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133998149"/>
                    </a:ext>
                  </a:extLst>
                </a:gridCol>
              </a:tblGrid>
              <a:tr h="20768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Subjects 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15" marR="18815" marT="2582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A3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Choices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A3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596945"/>
                  </a:ext>
                </a:extLst>
              </a:tr>
              <a:tr h="2224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Geography 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History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German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Spanish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one subject from Box A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760388"/>
                  </a:ext>
                </a:extLst>
              </a:tr>
              <a:tr h="9599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>
                          <a:solidFill>
                            <a:srgbClr val="00B050"/>
                          </a:solidFill>
                          <a:effectLst/>
                          <a:latin typeface="Bradley Hand ITC" panose="03070402050302030203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Geography </a:t>
                      </a:r>
                      <a:endParaRPr lang="en-GB" sz="2400" b="1" kern="1200" dirty="0">
                        <a:solidFill>
                          <a:srgbClr val="00B050"/>
                        </a:solidFill>
                        <a:effectLst/>
                        <a:latin typeface="Bradley Hand ITC" panose="03070402050302030203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675129"/>
                  </a:ext>
                </a:extLst>
              </a:tr>
              <a:tr h="222492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Geography 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History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Spanish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German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French </a:t>
                      </a:r>
                      <a:endParaRPr lang="en-GB" sz="1200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Separate Science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B05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Computer Science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Drama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Fine Art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Food Preparation</a:t>
                      </a:r>
                      <a:endParaRPr lang="en-GB" sz="12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Design &amp; Technology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Business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Religious Studies (BPE)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ICT – Creative </a:t>
                      </a:r>
                      <a:r>
                        <a:rPr lang="en-GB" sz="1200" b="1" kern="12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iMedia</a:t>
                      </a:r>
                      <a:endParaRPr lang="en-GB" sz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Health and Social Care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Sport Studies</a:t>
                      </a:r>
                      <a:endParaRPr lang="en-GB" sz="12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Choose three subjects from Box B</a:t>
                      </a:r>
                      <a:endParaRPr lang="en-GB" sz="12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253868"/>
                  </a:ext>
                </a:extLst>
              </a:tr>
              <a:tr h="2385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Subject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Priority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909664"/>
                  </a:ext>
                </a:extLst>
              </a:tr>
              <a:tr h="53524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Creative </a:t>
                      </a:r>
                      <a:r>
                        <a:rPr lang="en-GB" sz="2400" b="1" kern="12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iMedia</a:t>
                      </a:r>
                      <a:r>
                        <a:rPr lang="en-GB" sz="2400" dirty="0">
                          <a:effectLst/>
                          <a:latin typeface="Bradley Hand ITC" panose="03070402050302030203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400" kern="1200" dirty="0">
                        <a:solidFill>
                          <a:srgbClr val="00B050"/>
                        </a:solidFill>
                        <a:effectLst/>
                        <a:latin typeface="Bradley Hand ITC" panose="03070402050302030203" pitchFamily="66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+mj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GB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2297540"/>
                  </a:ext>
                </a:extLst>
              </a:tr>
              <a:tr h="5322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>
                          <a:solidFill>
                            <a:srgbClr val="00B050"/>
                          </a:solidFill>
                          <a:effectLst/>
                          <a:latin typeface="Bradley Hand ITC" panose="03070402050302030203" pitchFamily="66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German</a:t>
                      </a:r>
                      <a:r>
                        <a:rPr lang="en-GB" sz="2400" b="1" kern="1200" dirty="0">
                          <a:solidFill>
                            <a:srgbClr val="000000"/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400" dirty="0">
                        <a:effectLst/>
                        <a:latin typeface="Bradley Hand ITC" panose="03070402050302030203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j-lt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9206187"/>
                  </a:ext>
                </a:extLst>
              </a:tr>
              <a:tr h="5595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>
                          <a:solidFill>
                            <a:srgbClr val="000000"/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24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Drama</a:t>
                      </a:r>
                      <a:endParaRPr lang="en-GB" sz="240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Bradley Hand ITC" panose="03070402050302030203" pitchFamily="66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j-lt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117399"/>
                  </a:ext>
                </a:extLst>
              </a:tr>
              <a:tr h="18015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kern="120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253645"/>
                  </a:ext>
                </a:extLst>
              </a:tr>
              <a:tr h="20516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2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9922" marR="19922" marT="2767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Reserve Choice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Please identify an additional subject as your reserve choice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Reserve Subject Choice</a:t>
                      </a: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287765"/>
                  </a:ext>
                </a:extLst>
              </a:tr>
              <a:tr h="3916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2400" b="1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Bradley Hand ITC" panose="03070402050302030203" pitchFamily="66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Fine Art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989300"/>
                  </a:ext>
                </a:extLst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146676" y="1644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cxnSp>
        <p:nvCxnSpPr>
          <p:cNvPr id="3" name="Straight Arrow Connector 2"/>
          <p:cNvCxnSpPr>
            <a:cxnSpLocks/>
          </p:cNvCxnSpPr>
          <p:nvPr/>
        </p:nvCxnSpPr>
        <p:spPr>
          <a:xfrm>
            <a:off x="5035669" y="966952"/>
            <a:ext cx="1875429" cy="38417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5447732" y="2702257"/>
            <a:ext cx="816590" cy="2499814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910351" y="2702257"/>
            <a:ext cx="1667870" cy="477188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910351" y="3667655"/>
            <a:ext cx="1927177" cy="82373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962099" y="4147532"/>
            <a:ext cx="2121089" cy="2021256"/>
          </a:xfrm>
          <a:prstGeom prst="straightConnector1">
            <a:avLst/>
          </a:prstGeom>
          <a:ln w="76200">
            <a:solidFill>
              <a:srgbClr val="CC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157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8384"/>
    </mc:Choice>
    <mc:Fallback xmlns="">
      <p:transition advTm="28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775520" y="420689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Online Options Form</a:t>
            </a:r>
          </a:p>
        </p:txBody>
      </p:sp>
      <p:sp>
        <p:nvSpPr>
          <p:cNvPr id="5" name="Rectangle 4"/>
          <p:cNvSpPr/>
          <p:nvPr/>
        </p:nvSpPr>
        <p:spPr>
          <a:xfrm>
            <a:off x="6701050" y="2702257"/>
            <a:ext cx="832513" cy="450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rcRect b="3964"/>
          <a:stretch/>
        </p:blipFill>
        <p:spPr>
          <a:xfrm>
            <a:off x="1331205" y="1542197"/>
            <a:ext cx="6441742" cy="45567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8338781" y="1929485"/>
            <a:ext cx="30364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Link sent to pupil by email</a:t>
            </a:r>
          </a:p>
          <a:p>
            <a:pPr algn="ctr"/>
            <a:endParaRPr lang="en-GB" sz="2800" dirty="0">
              <a:solidFill>
                <a:srgbClr val="FF0000"/>
              </a:solidFill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Can only be completed once</a:t>
            </a:r>
          </a:p>
          <a:p>
            <a:pPr algn="ctr"/>
            <a:endParaRPr lang="en-GB" sz="2800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Deadline Monday 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2</a:t>
            </a:r>
            <a:r>
              <a:rPr lang="en-GB" sz="2800" b="1" baseline="30000" dirty="0">
                <a:solidFill>
                  <a:srgbClr val="FF0000"/>
                </a:solidFill>
              </a:rPr>
              <a:t>nd</a:t>
            </a:r>
            <a:r>
              <a:rPr lang="en-GB" sz="2800" b="1" dirty="0">
                <a:solidFill>
                  <a:srgbClr val="FF0000"/>
                </a:solidFill>
              </a:rPr>
              <a:t> February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92B23D-E5E2-CA89-3C06-991C8BBCC959}"/>
              </a:ext>
            </a:extLst>
          </p:cNvPr>
          <p:cNvSpPr/>
          <p:nvPr/>
        </p:nvSpPr>
        <p:spPr>
          <a:xfrm>
            <a:off x="4183117" y="1608083"/>
            <a:ext cx="788276" cy="3214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0678CF-2695-8493-16BB-64495C3399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223" t="78187" r="64512" b="-45"/>
          <a:stretch/>
        </p:blipFill>
        <p:spPr>
          <a:xfrm>
            <a:off x="1796541" y="4992414"/>
            <a:ext cx="1840038" cy="10481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99E7BA3-6E65-FDDE-78A7-FB2A6861B7CE}"/>
              </a:ext>
            </a:extLst>
          </p:cNvPr>
          <p:cNvSpPr/>
          <p:nvPr/>
        </p:nvSpPr>
        <p:spPr>
          <a:xfrm>
            <a:off x="1539765" y="2633156"/>
            <a:ext cx="2380594" cy="2992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207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791"/>
    </mc:Choice>
    <mc:Fallback xmlns="">
      <p:transition advTm="90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063552" y="2241127"/>
            <a:ext cx="80645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latin typeface="+mn-lt"/>
              </a:rPr>
              <a:t>An important step - </a:t>
            </a:r>
            <a:r>
              <a:rPr lang="en-GB" sz="2400" b="1" dirty="0"/>
              <a:t>think carefully</a:t>
            </a:r>
            <a:r>
              <a:rPr lang="en-GB" sz="2400" b="1" dirty="0">
                <a:latin typeface="Times New Roman" pitchFamily="18" charset="0"/>
              </a:rPr>
              <a:t>.</a:t>
            </a:r>
            <a:endParaRPr lang="en-GB" sz="2400" b="1" dirty="0">
              <a:latin typeface="+mn-lt"/>
            </a:endParaRP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latin typeface="+mn-lt"/>
              </a:rPr>
              <a:t>Difficult to make a serious error about the future.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latin typeface="+mn-lt"/>
              </a:rPr>
              <a:t>But it does determine what pupils will do for the next two years.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endParaRPr lang="en-GB" sz="2400" b="1" dirty="0">
              <a:latin typeface="+mn-lt"/>
            </a:endParaRP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solidFill>
                  <a:srgbClr val="FF0000"/>
                </a:solidFill>
                <a:latin typeface="+mn-lt"/>
              </a:rPr>
              <a:t>Keeping doors open!</a:t>
            </a:r>
          </a:p>
          <a:p>
            <a:pPr marL="342900" indent="-342900" eaLnBrk="1" hangingPunct="1">
              <a:spcBef>
                <a:spcPct val="50000"/>
              </a:spcBef>
              <a:buBlip>
                <a:blip r:embed="rId4"/>
              </a:buBlip>
              <a:defRPr/>
            </a:pPr>
            <a:endParaRPr lang="en-GB" sz="2400" dirty="0"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63552" y="1104334"/>
            <a:ext cx="6696744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Making Choices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323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8280"/>
    </mc:Choice>
    <mc:Fallback xmlns="">
      <p:transition advTm="78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2061835" y="2271636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/>
              <a:t>Breadth and Balance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/>
              <a:t>Range of skills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/>
              <a:t>Enjoyment and Interest</a:t>
            </a:r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/>
              <a:t>Post-16 Choices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endParaRPr lang="en-GB" sz="2400" b="1" dirty="0"/>
          </a:p>
          <a:p>
            <a:pPr marL="457200" indent="-45720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solidFill>
                  <a:srgbClr val="FF0000"/>
                </a:solidFill>
              </a:rPr>
              <a:t>Adaptability</a:t>
            </a:r>
          </a:p>
        </p:txBody>
      </p:sp>
      <p:graphicFrame>
        <p:nvGraphicFramePr>
          <p:cNvPr id="4099" name="Object 8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8917611"/>
              </p:ext>
            </p:extLst>
          </p:nvPr>
        </p:nvGraphicFramePr>
        <p:xfrm>
          <a:off x="8666956" y="1453179"/>
          <a:ext cx="2782887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4" imgW="3152907" imgH="3229052" progId="MS_ClipArt_Gallery.2">
                  <p:embed/>
                </p:oleObj>
              </mc:Choice>
              <mc:Fallback>
                <p:oleObj name="Clip" r:id="rId4" imgW="3152907" imgH="3229052" progId="MS_ClipArt_Gallery.2">
                  <p:embed/>
                  <p:pic>
                    <p:nvPicPr>
                      <p:cNvPr id="4099" name="Object 8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6956" y="1453179"/>
                        <a:ext cx="2782887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061835" y="1112405"/>
            <a:ext cx="6696744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Making Choices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56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5984"/>
    </mc:Choice>
    <mc:Fallback xmlns="">
      <p:transition advTm="65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14659" y="4529823"/>
            <a:ext cx="209708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sz="2400" dirty="0">
                <a:latin typeface="+mn-lt"/>
              </a:rPr>
              <a:t>They need to talk to: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4279172" y="4037014"/>
            <a:ext cx="468737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Parents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Form teacher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Subject teachers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4266692" y="1665397"/>
            <a:ext cx="467995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What am I good at?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What do I enjoy?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n-lt"/>
              </a:rPr>
              <a:t>What do I need?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1914659" y="1561466"/>
            <a:ext cx="21240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sz="2400" dirty="0">
                <a:latin typeface="+mn-lt"/>
              </a:rPr>
              <a:t>They need to consider these questions: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47528" y="836713"/>
            <a:ext cx="856895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How do pupils decide?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566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472"/>
    </mc:Choice>
    <mc:Fallback xmlns="">
      <p:transition advTm="64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5" grpId="0" build="p"/>
      <p:bldP spid="389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847528" y="836713"/>
            <a:ext cx="856895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How do pupils decide?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847528" y="1643784"/>
            <a:ext cx="2097087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sz="2400" dirty="0">
                <a:latin typeface="+mn-lt"/>
              </a:rPr>
              <a:t>Carry out research: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4275762" y="1698192"/>
            <a:ext cx="6408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1680"/>
              </a:spcBef>
              <a:defRPr/>
            </a:pPr>
            <a:r>
              <a:rPr lang="en-GB" sz="2800" dirty="0">
                <a:latin typeface="+mn-lt"/>
              </a:rPr>
              <a:t>UVHS Website - Employability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2BE9A-4A81-5DA8-0C9B-8255DE330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5514" y="2354159"/>
            <a:ext cx="8136671" cy="353501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763375" y="2316003"/>
            <a:ext cx="1665027" cy="61578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539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9507"/>
    </mc:Choice>
    <mc:Fallback xmlns="">
      <p:transition advTm="39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1717029" y="2209930"/>
            <a:ext cx="9003523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+mj-lt"/>
              </a:rPr>
              <a:t>Options Assembly on 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Monday 12</a:t>
            </a:r>
            <a:r>
              <a:rPr lang="en-GB" sz="2400" b="1" i="1" baseline="30000" dirty="0">
                <a:solidFill>
                  <a:srgbClr val="FF0000"/>
                </a:solidFill>
                <a:latin typeface="+mj-lt"/>
              </a:rPr>
              <a:t>th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 January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+mj-lt"/>
              </a:rPr>
              <a:t>New </a:t>
            </a:r>
            <a:r>
              <a:rPr lang="en-GB" sz="2400">
                <a:latin typeface="+mj-lt"/>
              </a:rPr>
              <a:t>Subject Assembly </a:t>
            </a:r>
            <a:r>
              <a:rPr lang="en-GB" sz="2400" dirty="0">
                <a:latin typeface="+mj-lt"/>
              </a:rPr>
              <a:t>on 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Tuesday 13</a:t>
            </a:r>
            <a:r>
              <a:rPr lang="en-GB" sz="2400" b="1" i="1" baseline="30000" dirty="0">
                <a:solidFill>
                  <a:srgbClr val="FF0000"/>
                </a:solidFill>
                <a:latin typeface="+mj-lt"/>
              </a:rPr>
              <a:t>th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 January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+mj-lt"/>
              </a:rPr>
              <a:t>Information in subject lessons over the next 2 weeks</a:t>
            </a:r>
            <a:endParaRPr lang="en-GB" sz="2400" b="1" i="1" dirty="0">
              <a:solidFill>
                <a:srgbClr val="FF0000"/>
              </a:solidFill>
              <a:latin typeface="+mj-lt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+mj-lt"/>
              </a:rPr>
              <a:t>Options Guide goes home and electronic</a:t>
            </a:r>
            <a:r>
              <a:rPr lang="en-GB" sz="2400" dirty="0"/>
              <a:t> Options Form available</a:t>
            </a:r>
            <a:r>
              <a:rPr lang="en-GB" sz="2400" b="1" i="1" dirty="0">
                <a:solidFill>
                  <a:srgbClr val="FF0000"/>
                </a:solidFill>
              </a:rPr>
              <a:t> </a:t>
            </a:r>
            <a:r>
              <a:rPr lang="en-GB" sz="2400" dirty="0">
                <a:latin typeface="+mj-lt"/>
              </a:rPr>
              <a:t>on 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Wednesday 14</a:t>
            </a:r>
            <a:r>
              <a:rPr lang="en-GB" sz="2400" b="1" i="1" baseline="30000" dirty="0">
                <a:solidFill>
                  <a:srgbClr val="FF0000"/>
                </a:solidFill>
                <a:latin typeface="+mj-lt"/>
              </a:rPr>
              <a:t>th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 January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+mj-lt"/>
              </a:rPr>
              <a:t>Parents’ Evening on 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Thursday 22</a:t>
            </a:r>
            <a:r>
              <a:rPr lang="en-GB" sz="2400" b="1" i="1" baseline="30000" dirty="0">
                <a:solidFill>
                  <a:srgbClr val="FF0000"/>
                </a:solidFill>
                <a:latin typeface="+mj-lt"/>
              </a:rPr>
              <a:t>nd</a:t>
            </a: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 January</a:t>
            </a: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latin typeface="+mj-lt"/>
              </a:rPr>
              <a:t>Deadline for Options Form is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b="1" i="1" u="sng" dirty="0">
                <a:solidFill>
                  <a:srgbClr val="FF0000"/>
                </a:solidFill>
                <a:latin typeface="+mj-lt"/>
              </a:rPr>
              <a:t>Monday 2</a:t>
            </a:r>
            <a:r>
              <a:rPr lang="en-GB" sz="2800" b="1" i="1" u="sng" baseline="30000" dirty="0">
                <a:solidFill>
                  <a:srgbClr val="FF0000"/>
                </a:solidFill>
                <a:latin typeface="+mj-lt"/>
              </a:rPr>
              <a:t>nd</a:t>
            </a:r>
            <a:r>
              <a:rPr lang="en-GB" sz="2800" b="1" i="1" u="sng" dirty="0">
                <a:solidFill>
                  <a:srgbClr val="FF0000"/>
                </a:solidFill>
                <a:latin typeface="+mj-lt"/>
              </a:rPr>
              <a:t> February</a:t>
            </a:r>
            <a:endParaRPr lang="en-GB" sz="28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17029" y="993228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What happens now?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405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8702"/>
    </mc:Choice>
    <mc:Fallback xmlns="">
      <p:transition advTm="88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Website support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920" y="1458672"/>
            <a:ext cx="8840434" cy="482032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26342" y="3868833"/>
            <a:ext cx="1665027" cy="61578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164843" y="1382796"/>
            <a:ext cx="1665027" cy="61578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062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04245" y="5342280"/>
            <a:ext cx="856895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800" b="1" dirty="0">
                <a:ln w="11430"/>
                <a:solidFill>
                  <a:srgbClr val="0065B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Key Stage 4 Options 2026</a:t>
            </a:r>
          </a:p>
        </p:txBody>
      </p:sp>
      <p:sp>
        <p:nvSpPr>
          <p:cNvPr id="6" name="Rectangle 5"/>
          <p:cNvSpPr/>
          <p:nvPr/>
        </p:nvSpPr>
        <p:spPr>
          <a:xfrm>
            <a:off x="1537648" y="678469"/>
            <a:ext cx="9108504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400" b="1" dirty="0" err="1">
                <a:ln w="11430"/>
                <a:solidFill>
                  <a:srgbClr val="0065B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Ulverston</a:t>
            </a:r>
            <a:r>
              <a:rPr lang="en-US" sz="4400" b="1" dirty="0">
                <a:ln w="11430"/>
                <a:solidFill>
                  <a:srgbClr val="0065B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Victoria High School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384" y="1568674"/>
            <a:ext cx="2961032" cy="377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6537"/>
    </mc:Choice>
    <mc:Fallback xmlns="">
      <p:transition advTm="5653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1.5|17|9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0.8|13.3|1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1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3|4.3|15.7|5.6|11.7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8.9|19.2|26.3|15.2|1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|1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4.1|22.1|17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0|7.6|5.5|15.8|6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2|3.2|4.9|11.3|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5|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8.6|12.2|17.3|28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0d65dd3-fec6-491f-beab-2768a339eef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FF781C6360F744B9E0922D75FCAB89" ma:contentTypeVersion="17" ma:contentTypeDescription="Create a new document." ma:contentTypeScope="" ma:versionID="13478fd6dd9b237edd387e1abc7fa56c">
  <xsd:schema xmlns:xsd="http://www.w3.org/2001/XMLSchema" xmlns:xs="http://www.w3.org/2001/XMLSchema" xmlns:p="http://schemas.microsoft.com/office/2006/metadata/properties" xmlns:ns3="20d65dd3-fec6-491f-beab-2768a339eef2" xmlns:ns4="dede88d8-e2ae-46e8-a94b-3ebeca08a5d1" targetNamespace="http://schemas.microsoft.com/office/2006/metadata/properties" ma:root="true" ma:fieldsID="ccff8674dc9b0267e2adb8c94cc7b400" ns3:_="" ns4:_="">
    <xsd:import namespace="20d65dd3-fec6-491f-beab-2768a339eef2"/>
    <xsd:import namespace="dede88d8-e2ae-46e8-a94b-3ebeca08a5d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ObjectDetectorVersions" minOccurs="0"/>
                <xsd:element ref="ns3:_activity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d65dd3-fec6-491f-beab-2768a339ee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de88d8-e2ae-46e8-a94b-3ebeca08a5d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252BD5-32C0-42DF-B091-C56DFE9715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8CF33E-D8F8-4DEB-8849-5DB9D7042B10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20d65dd3-fec6-491f-beab-2768a339eef2"/>
    <ds:schemaRef ds:uri="http://schemas.microsoft.com/office/2006/documentManagement/types"/>
    <ds:schemaRef ds:uri="http://purl.org/dc/elements/1.1/"/>
    <ds:schemaRef ds:uri="http://schemas.microsoft.com/office/2006/metadata/properties"/>
    <ds:schemaRef ds:uri="dede88d8-e2ae-46e8-a94b-3ebeca08a5d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6A9B419-FDB6-415A-9662-8FC0BB59AB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0d65dd3-fec6-491f-beab-2768a339eef2"/>
    <ds:schemaRef ds:uri="dede88d8-e2ae-46e8-a94b-3ebeca08a5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1989</TotalTime>
  <Words>663</Words>
  <Application>Microsoft Office PowerPoint</Application>
  <PresentationFormat>Widescreen</PresentationFormat>
  <Paragraphs>198</Paragraphs>
  <Slides>20</Slides>
  <Notes>3</Notes>
  <HiddenSlides>0</HiddenSlides>
  <MMClips>1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Bradley Hand ITC</vt:lpstr>
      <vt:lpstr>Calibri</vt:lpstr>
      <vt:lpstr>Times New Roman</vt:lpstr>
      <vt:lpstr>Wingdings</vt:lpstr>
      <vt:lpstr>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Website support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A Nayler</cp:lastModifiedBy>
  <cp:revision>100</cp:revision>
  <dcterms:created xsi:type="dcterms:W3CDTF">2017-09-10T13:18:00Z</dcterms:created>
  <dcterms:modified xsi:type="dcterms:W3CDTF">2026-01-08T14:51:16Z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0x01010030FF781C6360F744B9E0922D75FCAB89</vt:lpwstr>
  </property>
</Properties>
</file>